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327" r:id="rId2"/>
    <p:sldId id="258" r:id="rId3"/>
    <p:sldId id="304" r:id="rId4"/>
    <p:sldId id="305" r:id="rId5"/>
    <p:sldId id="306"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8"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Roboto"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guide id="3" pos="363" userDrawn="1">
          <p15:clr>
            <a:srgbClr val="A4A3A4"/>
          </p15:clr>
        </p15:guide>
        <p15:guide id="4" orient="horz" pos="3952" userDrawn="1">
          <p15:clr>
            <a:srgbClr val="A4A3A4"/>
          </p15:clr>
        </p15:guide>
        <p15:guide id="5" pos="5443" userDrawn="1">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816" userDrawn="1">
          <p15:clr>
            <a:srgbClr val="A4A3A4"/>
          </p15:clr>
        </p15:guide>
        <p15:guide id="10" pos="5261"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ROE01iDVeMkeYS2WjqOEpGytj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CB4592"/>
    <a:srgbClr val="F0821B"/>
    <a:srgbClr val="009284"/>
    <a:srgbClr val="00649C"/>
    <a:srgbClr val="EB74A8"/>
    <a:srgbClr val="00938F"/>
    <a:srgbClr val="FAB002"/>
    <a:srgbClr val="049640"/>
    <a:srgbClr val="B23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1" autoAdjust="0"/>
    <p:restoredTop sz="77440" autoAdjust="0"/>
  </p:normalViewPr>
  <p:slideViewPr>
    <p:cSldViewPr snapToGrid="0">
      <p:cViewPr varScale="1">
        <p:scale>
          <a:sx n="44" d="100"/>
          <a:sy n="44" d="100"/>
        </p:scale>
        <p:origin x="1805" y="48"/>
      </p:cViewPr>
      <p:guideLst>
        <p:guide orient="horz" pos="2183"/>
        <p:guide pos="2857"/>
        <p:guide pos="363"/>
        <p:guide orient="horz" pos="3952"/>
        <p:guide pos="5443"/>
        <p:guide orient="horz" pos="323"/>
        <p:guide pos="476"/>
        <p:guide orient="horz" pos="482"/>
        <p:guide orient="horz" pos="3816"/>
        <p:guide pos="5261"/>
      </p:guideLst>
    </p:cSldViewPr>
  </p:slideViewPr>
  <p:notesTextViewPr>
    <p:cViewPr>
      <p:scale>
        <a:sx n="85" d="100"/>
        <a:sy n="85" d="100"/>
      </p:scale>
      <p:origin x="0" y="0"/>
    </p:cViewPr>
  </p:notesTextViewPr>
  <p:notesViewPr>
    <p:cSldViewPr snapToGrid="0">
      <p:cViewPr varScale="1">
        <p:scale>
          <a:sx n="129" d="100"/>
          <a:sy n="129"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80"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7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42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26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44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99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01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4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2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1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16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91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19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0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5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82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5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13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13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96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solidFill>
          <a:schemeClr val="accent5"/>
        </a:solidFill>
        <a:effectLst/>
      </p:bgPr>
    </p:bg>
    <p:spTree>
      <p:nvGrpSpPr>
        <p:cNvPr id="1" name="Shape 15"/>
        <p:cNvGrpSpPr/>
        <p:nvPr/>
      </p:nvGrpSpPr>
      <p:grpSpPr>
        <a:xfrm>
          <a:off x="0" y="0"/>
          <a:ext cx="0" cy="0"/>
          <a:chOff x="0" y="0"/>
          <a:chExt cx="0" cy="0"/>
        </a:xfrm>
      </p:grpSpPr>
      <p:sp>
        <p:nvSpPr>
          <p:cNvPr id="16" name="Google Shape;16;p56"/>
          <p:cNvSpPr/>
          <p:nvPr/>
        </p:nvSpPr>
        <p:spPr>
          <a:xfrm>
            <a:off x="0" y="0"/>
            <a:ext cx="9144000" cy="685800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56"/>
          <p:cNvSpPr/>
          <p:nvPr/>
        </p:nvSpPr>
        <p:spPr>
          <a:xfrm>
            <a:off x="-4765" y="0"/>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56"/>
          <p:cNvSpPr/>
          <p:nvPr/>
        </p:nvSpPr>
        <p:spPr>
          <a:xfrm>
            <a:off x="457198" y="438151"/>
            <a:ext cx="8220075" cy="5957887"/>
          </a:xfrm>
          <a:prstGeom prst="roundRect">
            <a:avLst>
              <a:gd name="adj" fmla="val 0"/>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pic>
        <p:nvPicPr>
          <p:cNvPr id="5" name="Picture 4">
            <a:extLst>
              <a:ext uri="{FF2B5EF4-FFF2-40B4-BE49-F238E27FC236}">
                <a16:creationId xmlns:a16="http://schemas.microsoft.com/office/drawing/2014/main" id="{56E3AE5D-0139-E82F-1E84-FC86FE746865}"/>
              </a:ext>
            </a:extLst>
          </p:cNvPr>
          <p:cNvPicPr>
            <a:picLocks noChangeAspect="1"/>
          </p:cNvPicPr>
          <p:nvPr userDrawn="1"/>
        </p:nvPicPr>
        <p:blipFill>
          <a:blip r:embed="rId2"/>
          <a:src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5271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2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3"/>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id="{72482733-2C54-7D22-7349-0BA42B66E103}"/>
              </a:ext>
            </a:extLst>
          </p:cNvPr>
          <p:cNvPicPr>
            <a:picLocks noChangeAspect="1"/>
          </p:cNvPicPr>
          <p:nvPr userDrawn="1"/>
        </p:nvPicPr>
        <p:blipFill>
          <a:blip r:embed="rId6"/>
          <a:src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0.tif"/><Relationship Id="rId4" Type="http://schemas.openxmlformats.org/officeDocument/2006/relationships/image" Target="../media/image29.ti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twinkl.co.uk/resource/twinkl-phonics-year-1-screening-check-guide-for-parents-ph-t-3" TargetMode="Externa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tif"/><Relationship Id="rId4" Type="http://schemas.openxmlformats.org/officeDocument/2006/relationships/image" Target="../media/image18.t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6.tif"/><Relationship Id="rId4" Type="http://schemas.openxmlformats.org/officeDocument/2006/relationships/image" Target="../media/image2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DA66F-B087-1955-F8C1-B4B86E5C527B}"/>
              </a:ext>
            </a:extLst>
          </p:cNvPr>
          <p:cNvPicPr>
            <a:picLocks noChangeAspect="1"/>
          </p:cNvPicPr>
          <p:nvPr/>
        </p:nvPicPr>
        <p:blipFill>
          <a:blip r:embed="rId2"/>
          <a:srcRect/>
          <a:stretch/>
        </p:blipFill>
        <p:spPr>
          <a:xfrm>
            <a:off x="0" y="-11906"/>
            <a:ext cx="9144000" cy="6858000"/>
          </a:xfrm>
          <a:prstGeom prst="rect">
            <a:avLst/>
          </a:prstGeom>
        </p:spPr>
      </p:pic>
    </p:spTree>
    <p:extLst>
      <p:ext uri="{BB962C8B-B14F-4D97-AF65-F5344CB8AC3E}">
        <p14:creationId xmlns:p14="http://schemas.microsoft.com/office/powerpoint/2010/main" val="835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pic>
        <p:nvPicPr>
          <p:cNvPr id="4" name="Google Shape;97;p15">
            <a:extLst>
              <a:ext uri="{FF2B5EF4-FFF2-40B4-BE49-F238E27FC236}">
                <a16:creationId xmlns:a16="http://schemas.microsoft.com/office/drawing/2014/main" id="{DA2B972C-913D-2649-8D32-F801E6B87A17}"/>
              </a:ext>
            </a:extLst>
          </p:cNvPr>
          <p:cNvPicPr preferRelativeResize="0"/>
          <p:nvPr/>
        </p:nvPicPr>
        <p:blipFill rotWithShape="1">
          <a:blip r:embed="rId2"/>
          <a:srcRect t="13906" b="11581"/>
          <a:stretch/>
        </p:blipFill>
        <p:spPr>
          <a:xfrm>
            <a:off x="744876" y="1520575"/>
            <a:ext cx="7654246" cy="4035099"/>
          </a:xfrm>
          <a:prstGeom prst="rect">
            <a:avLst/>
          </a:prstGeom>
          <a:solidFill>
            <a:schemeClr val="bg1"/>
          </a:solidFill>
          <a:ln w="22225">
            <a:solidFill>
              <a:srgbClr val="F0821B"/>
            </a:solidFill>
          </a:ln>
        </p:spPr>
      </p:pic>
      <p:sp>
        <p:nvSpPr>
          <p:cNvPr id="5" name="Rounded Rectangle 4">
            <a:extLst>
              <a:ext uri="{FF2B5EF4-FFF2-40B4-BE49-F238E27FC236}">
                <a16:creationId xmlns:a16="http://schemas.microsoft.com/office/drawing/2014/main" id="{F69EADD9-110D-1440-827A-14F7C0742FD9}"/>
              </a:ext>
            </a:extLst>
          </p:cNvPr>
          <p:cNvSpPr/>
          <p:nvPr/>
        </p:nvSpPr>
        <p:spPr>
          <a:xfrm>
            <a:off x="2108120" y="5832714"/>
            <a:ext cx="4927759" cy="76145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schemeClr val="bg1"/>
                </a:solidFill>
                <a:latin typeface="Roboto" panose="02000000000000000000" pitchFamily="2" charset="0"/>
                <a:ea typeface="Roboto" panose="02000000000000000000" pitchFamily="2" charset="0"/>
              </a:rPr>
              <a:t>Every sound has a corresponding action and mnemonic which helps children to remember them. You can support your child by modelling the same sounds and actions at home.</a:t>
            </a:r>
          </a:p>
        </p:txBody>
      </p:sp>
    </p:spTree>
    <p:extLst>
      <p:ext uri="{BB962C8B-B14F-4D97-AF65-F5344CB8AC3E}">
        <p14:creationId xmlns:p14="http://schemas.microsoft.com/office/powerpoint/2010/main" val="35535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26329" y="1280571"/>
            <a:ext cx="0" cy="4882078"/>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24220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say the phoneme when shown all or most Level 2 and Level 3 graphemes;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1964515"/>
            <a:ext cx="3596638" cy="72969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all or most Level 2 and Level 3 graphemes, from a display,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02059"/>
            <a:ext cx="4447094" cy="75764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CVC words (single-syllable words consisting of Level 2 and Level 3 graphemes) such as ‘chop’ and ‘night’;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667551"/>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and make phonetically plausible attempts at spelling CVC words (single-syllable words consisting of Level 2 and Level 3 graphemes) such as ‘paid’ and ‘seed’;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06414" y="1352767"/>
            <a:ext cx="2570475" cy="1674233"/>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3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3,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Google Shape;107;p16">
            <a:extLst>
              <a:ext uri="{FF2B5EF4-FFF2-40B4-BE49-F238E27FC236}">
                <a16:creationId xmlns:a16="http://schemas.microsoft.com/office/drawing/2014/main" id="{15D6C545-3A01-1141-A0C2-F02B0385D64A}"/>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55600" y="3262166"/>
            <a:ext cx="2983195" cy="3480363"/>
          </a:xfrm>
          <a:prstGeom prst="rect">
            <a:avLst/>
          </a:prstGeom>
          <a:noFill/>
          <a:ln w="22225">
            <a:solidFill>
              <a:srgbClr val="B23E81"/>
            </a:solidFill>
          </a:ln>
        </p:spPr>
      </p:pic>
      <p:sp>
        <p:nvSpPr>
          <p:cNvPr id="17" name="Rounded Rectangle 16">
            <a:extLst>
              <a:ext uri="{FF2B5EF4-FFF2-40B4-BE49-F238E27FC236}">
                <a16:creationId xmlns:a16="http://schemas.microsoft.com/office/drawing/2014/main" id="{74F50AA9-5334-11E6-A883-917565C3A58D}"/>
              </a:ext>
            </a:extLst>
          </p:cNvPr>
          <p:cNvSpPr/>
          <p:nvPr/>
        </p:nvSpPr>
        <p:spPr>
          <a:xfrm>
            <a:off x="4131434" y="4769050"/>
            <a:ext cx="4447100" cy="7059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he, she, we, me, be, was, my, you, her, they, all, are &amp; spell the tricky words - the, to, I, no, go;</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EA421451-6BBA-BCDA-52C8-B57C0E2DDB52}"/>
              </a:ext>
            </a:extLst>
          </p:cNvPr>
          <p:cNvSpPr/>
          <p:nvPr/>
        </p:nvSpPr>
        <p:spPr>
          <a:xfrm>
            <a:off x="4113839" y="5578449"/>
            <a:ext cx="2651441" cy="58420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correctly when following a model.</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649E0F9-F51A-CD38-60A9-3DD6D3A5B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6251" y="1202151"/>
            <a:ext cx="871708" cy="1466982"/>
          </a:xfrm>
          <a:prstGeom prst="rect">
            <a:avLst/>
          </a:prstGeom>
        </p:spPr>
      </p:pic>
      <p:pic>
        <p:nvPicPr>
          <p:cNvPr id="9" name="Picture 8">
            <a:extLst>
              <a:ext uri="{FF2B5EF4-FFF2-40B4-BE49-F238E27FC236}">
                <a16:creationId xmlns:a16="http://schemas.microsoft.com/office/drawing/2014/main" id="{FD21E4FC-157B-0BE7-CEC7-F2227204E192}"/>
              </a:ext>
            </a:extLst>
          </p:cNvPr>
          <p:cNvPicPr>
            <a:picLocks noChangeAspect="1"/>
          </p:cNvPicPr>
          <p:nvPr/>
        </p:nvPicPr>
        <p:blipFill>
          <a:blip r:embed="rId5"/>
          <a:stretch>
            <a:fillRect/>
          </a:stretch>
        </p:blipFill>
        <p:spPr>
          <a:xfrm>
            <a:off x="6281863" y="5815584"/>
            <a:ext cx="2739249" cy="852541"/>
          </a:xfrm>
          <a:prstGeom prst="rect">
            <a:avLst/>
          </a:prstGeom>
        </p:spPr>
      </p:pic>
      <p:pic>
        <p:nvPicPr>
          <p:cNvPr id="15" name="Picture 14">
            <a:extLst>
              <a:ext uri="{FF2B5EF4-FFF2-40B4-BE49-F238E27FC236}">
                <a16:creationId xmlns:a16="http://schemas.microsoft.com/office/drawing/2014/main" id="{A588BAE0-F9A7-35B3-77DA-43B92E856305}"/>
              </a:ext>
            </a:extLst>
          </p:cNvPr>
          <p:cNvPicPr>
            <a:picLocks noChangeAspect="1"/>
          </p:cNvPicPr>
          <p:nvPr/>
        </p:nvPicPr>
        <p:blipFill rotWithShape="1">
          <a:blip r:embed="rId6"/>
          <a:srcRect l="203" t="26326" r="69507" b="60986"/>
          <a:stretch/>
        </p:blipFill>
        <p:spPr>
          <a:xfrm>
            <a:off x="6896848" y="-156356"/>
            <a:ext cx="2477673" cy="1466982"/>
          </a:xfrm>
          <a:prstGeom prst="rect">
            <a:avLst/>
          </a:prstGeom>
        </p:spPr>
      </p:pic>
    </p:spTree>
    <p:extLst>
      <p:ext uri="{BB962C8B-B14F-4D97-AF65-F5344CB8AC3E}">
        <p14:creationId xmlns:p14="http://schemas.microsoft.com/office/powerpoint/2010/main" val="2764952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 Actions and Mnemonics</a:t>
            </a:r>
            <a:endParaRPr sz="4000" b="1" dirty="0"/>
          </a:p>
        </p:txBody>
      </p:sp>
      <p:sp>
        <p:nvSpPr>
          <p:cNvPr id="5" name="Rounded Rectangle 4">
            <a:extLst>
              <a:ext uri="{FF2B5EF4-FFF2-40B4-BE49-F238E27FC236}">
                <a16:creationId xmlns:a16="http://schemas.microsoft.com/office/drawing/2014/main" id="{F69EADD9-110D-1440-827A-14F7C0742FD9}"/>
              </a:ext>
            </a:extLst>
          </p:cNvPr>
          <p:cNvSpPr/>
          <p:nvPr/>
        </p:nvSpPr>
        <p:spPr>
          <a:xfrm>
            <a:off x="1840576" y="5832714"/>
            <a:ext cx="5462843"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It is really important that children learn to form the letters using the correct letter formation when writing. As they are introduced to a new sound, children are taught how to write it correctly. It would be great if you could also model this at home. </a:t>
            </a:r>
          </a:p>
        </p:txBody>
      </p:sp>
      <p:pic>
        <p:nvPicPr>
          <p:cNvPr id="6" name="Google Shape;113;p17">
            <a:extLst>
              <a:ext uri="{FF2B5EF4-FFF2-40B4-BE49-F238E27FC236}">
                <a16:creationId xmlns:a16="http://schemas.microsoft.com/office/drawing/2014/main" id="{3018236A-6A3B-F746-93BE-D8707922035B}"/>
              </a:ext>
            </a:extLst>
          </p:cNvPr>
          <p:cNvPicPr preferRelativeResize="0"/>
          <p:nvPr/>
        </p:nvPicPr>
        <p:blipFill>
          <a:blip r:embed="rId2">
            <a:extLst>
              <a:ext uri="{28A0092B-C50C-407E-A947-70E740481C1C}">
                <a14:useLocalDpi xmlns:a14="http://schemas.microsoft.com/office/drawing/2010/main"/>
              </a:ext>
            </a:extLst>
          </a:blip>
          <a:srcRect/>
          <a:stretch/>
        </p:blipFill>
        <p:spPr>
          <a:xfrm>
            <a:off x="1445847" y="1415794"/>
            <a:ext cx="6252302" cy="4026412"/>
          </a:xfrm>
          <a:prstGeom prst="rect">
            <a:avLst/>
          </a:prstGeom>
          <a:noFill/>
          <a:ln w="22225">
            <a:solidFill>
              <a:srgbClr val="B23E81"/>
            </a:solidFill>
          </a:ln>
        </p:spPr>
      </p:pic>
    </p:spTree>
    <p:extLst>
      <p:ext uri="{BB962C8B-B14F-4D97-AF65-F5344CB8AC3E}">
        <p14:creationId xmlns:p14="http://schemas.microsoft.com/office/powerpoint/2010/main" val="3237367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66969" y="1404769"/>
            <a:ext cx="0" cy="483256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49640"/>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4</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40476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Level 2 or Level 3 grapheme;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2141013"/>
            <a:ext cx="3596633"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any Level 2 or Level 3 grapheme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77257"/>
            <a:ext cx="4447094" cy="96541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words containing adjacent consonants as well as segment and spell words containing adjacent consonants, such as ‘sand’, ‘bench’ and ‘flight’;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964450"/>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some, one, said, come, do, so, were, when, have, there, out, like, little, what &amp; spell the tricky words - he, she, we, me, be, was, my, you, here, they, all, are;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131434" y="5079887"/>
            <a:ext cx="2757021"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usually using the correct formation;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131434" y="5797102"/>
            <a:ext cx="3569841" cy="3903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8828" y="1281431"/>
            <a:ext cx="2570475" cy="1646801"/>
          </a:xfrm>
          <a:prstGeom prst="roundRect">
            <a:avLst/>
          </a:prstGeom>
          <a:solidFill>
            <a:srgbClr val="04964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4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4,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122;p18">
            <a:extLst>
              <a:ext uri="{FF2B5EF4-FFF2-40B4-BE49-F238E27FC236}">
                <a16:creationId xmlns:a16="http://schemas.microsoft.com/office/drawing/2014/main" id="{F2331B19-8569-0146-91DD-859AF8E6A164}"/>
              </a:ext>
            </a:extLst>
          </p:cNvPr>
          <p:cNvPicPr preferRelativeResize="0"/>
          <p:nvPr/>
        </p:nvPicPr>
        <p:blipFill>
          <a:blip r:embed="rId3"/>
          <a:srcRect/>
          <a:stretch/>
        </p:blipFill>
        <p:spPr>
          <a:xfrm>
            <a:off x="592262" y="3564402"/>
            <a:ext cx="3087046" cy="2678552"/>
          </a:xfrm>
          <a:prstGeom prst="rect">
            <a:avLst/>
          </a:prstGeom>
          <a:noFill/>
          <a:ln w="22225">
            <a:solidFill>
              <a:srgbClr val="049640"/>
            </a:solidFill>
          </a:ln>
        </p:spPr>
      </p:pic>
      <p:sp>
        <p:nvSpPr>
          <p:cNvPr id="10" name="TextBox 9">
            <a:extLst>
              <a:ext uri="{FF2B5EF4-FFF2-40B4-BE49-F238E27FC236}">
                <a16:creationId xmlns:a16="http://schemas.microsoft.com/office/drawing/2014/main" id="{B8C7E2BE-A448-4143-A885-E16E9399BFB4}"/>
              </a:ext>
            </a:extLst>
          </p:cNvPr>
          <p:cNvSpPr txBox="1"/>
          <p:nvPr/>
        </p:nvSpPr>
        <p:spPr>
          <a:xfrm>
            <a:off x="4078828" y="6514315"/>
            <a:ext cx="3128937"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No new sounds are taught in Level 4.</a:t>
            </a:r>
          </a:p>
        </p:txBody>
      </p:sp>
      <p:pic>
        <p:nvPicPr>
          <p:cNvPr id="4" name="Picture 3">
            <a:extLst>
              <a:ext uri="{FF2B5EF4-FFF2-40B4-BE49-F238E27FC236}">
                <a16:creationId xmlns:a16="http://schemas.microsoft.com/office/drawing/2014/main" id="{1E152BAE-B28A-3EC1-5D60-D937C6C64F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6229" y="4738865"/>
            <a:ext cx="1054534" cy="3314250"/>
          </a:xfrm>
          <a:prstGeom prst="rect">
            <a:avLst/>
          </a:prstGeom>
        </p:spPr>
      </p:pic>
      <p:pic>
        <p:nvPicPr>
          <p:cNvPr id="20" name="Picture 19">
            <a:extLst>
              <a:ext uri="{FF2B5EF4-FFF2-40B4-BE49-F238E27FC236}">
                <a16:creationId xmlns:a16="http://schemas.microsoft.com/office/drawing/2014/main" id="{1368A9D2-507B-1D1E-2671-4FC68942C56D}"/>
              </a:ext>
            </a:extLst>
          </p:cNvPr>
          <p:cNvPicPr>
            <a:picLocks noChangeAspect="1"/>
          </p:cNvPicPr>
          <p:nvPr/>
        </p:nvPicPr>
        <p:blipFill rotWithShape="1">
          <a:blip r:embed="rId5"/>
          <a:srcRect l="38304" t="-87" r="31406" b="85458"/>
          <a:stretch/>
        </p:blipFill>
        <p:spPr>
          <a:xfrm>
            <a:off x="6899341" y="-399062"/>
            <a:ext cx="2477673" cy="1691379"/>
          </a:xfrm>
          <a:prstGeom prst="rect">
            <a:avLst/>
          </a:prstGeom>
        </p:spPr>
      </p:pic>
    </p:spTree>
    <p:extLst>
      <p:ext uri="{BB962C8B-B14F-4D97-AF65-F5344CB8AC3E}">
        <p14:creationId xmlns:p14="http://schemas.microsoft.com/office/powerpoint/2010/main" val="1501273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79462"/>
            <a:ext cx="0" cy="487016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40501"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grapheme that has been taught;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2032947"/>
            <a:ext cx="4840511"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 any given phoneme, write the common graphemes;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463948"/>
            <a:ext cx="4839440" cy="76272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apply phonics knowledge and skills as the primary approach to reading and spelling unfamiliar words that are not completely decodable;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3302946"/>
            <a:ext cx="4839440"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and spell phonically decodable two-syllable and three-syllable words such as ‘dolphin’ and ‘parachute’;</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993682"/>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automatically all taught tricky and common exception words;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665387"/>
            <a:ext cx="4854062"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accurately spell all the Level 2, 3 and 4 tricky words and most of the common exception words for reading;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0337" y="1261877"/>
            <a:ext cx="2570475" cy="1720412"/>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5 is taught in Year 1.</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5,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486B3737-143B-E041-9133-7DA2F54F7B9A}"/>
              </a:ext>
            </a:extLst>
          </p:cNvPr>
          <p:cNvSpPr/>
          <p:nvPr/>
        </p:nvSpPr>
        <p:spPr>
          <a:xfrm>
            <a:off x="3754900" y="5339255"/>
            <a:ext cx="2728177" cy="33026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form each letter correctly; </a:t>
            </a:r>
          </a:p>
        </p:txBody>
      </p:sp>
      <p:sp>
        <p:nvSpPr>
          <p:cNvPr id="22" name="Rounded Rectangle 21">
            <a:extLst>
              <a:ext uri="{FF2B5EF4-FFF2-40B4-BE49-F238E27FC236}">
                <a16:creationId xmlns:a16="http://schemas.microsoft.com/office/drawing/2014/main" id="{F5DB1D96-87B8-B846-AB45-F31EE2868798}"/>
              </a:ext>
            </a:extLst>
          </p:cNvPr>
          <p:cNvSpPr/>
          <p:nvPr/>
        </p:nvSpPr>
        <p:spPr>
          <a:xfrm>
            <a:off x="3732972" y="5747953"/>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use alternative ways of pronouncing and representing the long vowel phonemes.</a:t>
            </a:r>
          </a:p>
        </p:txBody>
      </p:sp>
      <p:pic>
        <p:nvPicPr>
          <p:cNvPr id="4" name="Picture 3">
            <a:extLst>
              <a:ext uri="{FF2B5EF4-FFF2-40B4-BE49-F238E27FC236}">
                <a16:creationId xmlns:a16="http://schemas.microsoft.com/office/drawing/2014/main" id="{61C5C3ED-2B3E-6357-9ABA-6C9F552F56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037" y="3181205"/>
            <a:ext cx="2591744" cy="5032325"/>
          </a:xfrm>
          <a:prstGeom prst="rect">
            <a:avLst/>
          </a:prstGeom>
        </p:spPr>
      </p:pic>
      <p:pic>
        <p:nvPicPr>
          <p:cNvPr id="17" name="Picture 16">
            <a:extLst>
              <a:ext uri="{FF2B5EF4-FFF2-40B4-BE49-F238E27FC236}">
                <a16:creationId xmlns:a16="http://schemas.microsoft.com/office/drawing/2014/main" id="{D7E3790C-F46A-7362-12A0-528A2A39D8C0}"/>
              </a:ext>
            </a:extLst>
          </p:cNvPr>
          <p:cNvPicPr>
            <a:picLocks noChangeAspect="1"/>
          </p:cNvPicPr>
          <p:nvPr/>
        </p:nvPicPr>
        <p:blipFill rotWithShape="1">
          <a:blip r:embed="rId4"/>
          <a:srcRect l="37728" t="14435" r="31982" b="73300"/>
          <a:stretch/>
        </p:blipFill>
        <p:spPr>
          <a:xfrm>
            <a:off x="6918620" y="-96578"/>
            <a:ext cx="2477673" cy="1418090"/>
          </a:xfrm>
          <a:prstGeom prst="rect">
            <a:avLst/>
          </a:prstGeom>
        </p:spPr>
      </p:pic>
    </p:spTree>
    <p:extLst>
      <p:ext uri="{BB962C8B-B14F-4D97-AF65-F5344CB8AC3E}">
        <p14:creationId xmlns:p14="http://schemas.microsoft.com/office/powerpoint/2010/main" val="29970587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10E0B39D-C761-8646-A2AD-0C7913F07E92}"/>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Mnemonics</a:t>
            </a:r>
            <a:endParaRPr sz="4000" b="1" dirty="0"/>
          </a:p>
        </p:txBody>
      </p:sp>
      <p:pic>
        <p:nvPicPr>
          <p:cNvPr id="4" name="Google Shape;135;p20">
            <a:extLst>
              <a:ext uri="{FF2B5EF4-FFF2-40B4-BE49-F238E27FC236}">
                <a16:creationId xmlns:a16="http://schemas.microsoft.com/office/drawing/2014/main" id="{6E5CC4D7-455B-8D4B-B0F2-0130A222F546}"/>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2126560" y="1303615"/>
            <a:ext cx="5114400" cy="3876425"/>
          </a:xfrm>
          <a:prstGeom prst="rect">
            <a:avLst/>
          </a:prstGeom>
          <a:noFill/>
          <a:ln w="22225">
            <a:solidFill>
              <a:srgbClr val="FAB002"/>
            </a:solidFill>
          </a:ln>
        </p:spPr>
      </p:pic>
      <p:sp>
        <p:nvSpPr>
          <p:cNvPr id="5" name="Rounded Rectangle 4">
            <a:extLst>
              <a:ext uri="{FF2B5EF4-FFF2-40B4-BE49-F238E27FC236}">
                <a16:creationId xmlns:a16="http://schemas.microsoft.com/office/drawing/2014/main" id="{2EF38BDE-0BDE-084E-88AA-390E241404B3}"/>
              </a:ext>
            </a:extLst>
          </p:cNvPr>
          <p:cNvSpPr/>
          <p:nvPr/>
        </p:nvSpPr>
        <p:spPr>
          <a:xfrm>
            <a:off x="2042080" y="5476241"/>
            <a:ext cx="5364639" cy="426720"/>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The new sound is displayed within a word linked to the mnemonic for Level 5. </a:t>
            </a:r>
          </a:p>
        </p:txBody>
      </p:sp>
      <p:pic>
        <p:nvPicPr>
          <p:cNvPr id="6" name="Picture 5">
            <a:extLst>
              <a:ext uri="{FF2B5EF4-FFF2-40B4-BE49-F238E27FC236}">
                <a16:creationId xmlns:a16="http://schemas.microsoft.com/office/drawing/2014/main" id="{1B81104C-6B7C-75B9-BA01-5E6A4AD45099}"/>
              </a:ext>
            </a:extLst>
          </p:cNvPr>
          <p:cNvPicPr>
            <a:picLocks noChangeAspect="1"/>
          </p:cNvPicPr>
          <p:nvPr/>
        </p:nvPicPr>
        <p:blipFill>
          <a:blip r:embed="rId3"/>
          <a:stretch>
            <a:fillRect/>
          </a:stretch>
        </p:blipFill>
        <p:spPr>
          <a:xfrm>
            <a:off x="7406719" y="4199956"/>
            <a:ext cx="1659146" cy="2258805"/>
          </a:xfrm>
          <a:prstGeom prst="rect">
            <a:avLst/>
          </a:prstGeom>
        </p:spPr>
      </p:pic>
    </p:spTree>
    <p:extLst>
      <p:ext uri="{BB962C8B-B14F-4D97-AF65-F5344CB8AC3E}">
        <p14:creationId xmlns:p14="http://schemas.microsoft.com/office/powerpoint/2010/main" val="19924126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p21">
            <a:extLst>
              <a:ext uri="{FF2B5EF4-FFF2-40B4-BE49-F238E27FC236}">
                <a16:creationId xmlns:a16="http://schemas.microsoft.com/office/drawing/2014/main" id="{BBDCDAD3-9143-0A42-9EC7-216053913885}"/>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1001177" y="1473201"/>
            <a:ext cx="7358602" cy="4701750"/>
          </a:xfrm>
          <a:prstGeom prst="rect">
            <a:avLst/>
          </a:prstGeom>
          <a:noFill/>
          <a:ln w="22225">
            <a:solidFill>
              <a:srgbClr val="FAB002"/>
            </a:solidFill>
          </a:ln>
        </p:spPr>
      </p:pic>
      <p:sp>
        <p:nvSpPr>
          <p:cNvPr id="4" name="Google Shape;79;p3">
            <a:extLst>
              <a:ext uri="{FF2B5EF4-FFF2-40B4-BE49-F238E27FC236}">
                <a16:creationId xmlns:a16="http://schemas.microsoft.com/office/drawing/2014/main" id="{775088A9-0A12-E248-929B-2DDE8A895E16}"/>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Overview</a:t>
            </a:r>
            <a:endParaRPr sz="4000" b="1" dirty="0"/>
          </a:p>
        </p:txBody>
      </p:sp>
      <p:pic>
        <p:nvPicPr>
          <p:cNvPr id="5" name="Picture 4">
            <a:extLst>
              <a:ext uri="{FF2B5EF4-FFF2-40B4-BE49-F238E27FC236}">
                <a16:creationId xmlns:a16="http://schemas.microsoft.com/office/drawing/2014/main" id="{1E3758B0-C907-8807-528B-C86C27A657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59" y="3429000"/>
            <a:ext cx="970130" cy="3346704"/>
          </a:xfrm>
          <a:prstGeom prst="rect">
            <a:avLst/>
          </a:prstGeom>
        </p:spPr>
      </p:pic>
    </p:spTree>
    <p:extLst>
      <p:ext uri="{BB962C8B-B14F-4D97-AF65-F5344CB8AC3E}">
        <p14:creationId xmlns:p14="http://schemas.microsoft.com/office/powerpoint/2010/main" val="2232491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372E29A6-9B23-5FD5-F7B0-D76B36270D96}"/>
              </a:ext>
            </a:extLst>
          </p:cNvPr>
          <p:cNvSpPr/>
          <p:nvPr/>
        </p:nvSpPr>
        <p:spPr>
          <a:xfrm>
            <a:off x="592263" y="3428999"/>
            <a:ext cx="2685617" cy="1170427"/>
          </a:xfrm>
          <a:prstGeom prst="wedgeRoundRectCallout">
            <a:avLst>
              <a:gd name="adj1" fmla="val -2107"/>
              <a:gd name="adj2" fmla="val 7414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42138"/>
            <a:ext cx="0" cy="4533729"/>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33109" cy="3738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 read accurately most words of two or more syllables;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1785155"/>
            <a:ext cx="4585412"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containing common suffixes;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208994"/>
            <a:ext cx="3468855"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common exception words;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2632833"/>
            <a:ext cx="4868674"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accurately, in age-appropriate books, without overt sounding and blending, fluent enough to allow them to focus on their understanding rather than on decoding individual words;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671206"/>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sound out most unfamiliar words accurately, without undue hesitation;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335822"/>
            <a:ext cx="4854062"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spoken words into phonemes and represent these by graphemes, spelling many of these words correctly and making phonetically plausible attempts at others;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92263" y="1508760"/>
            <a:ext cx="2570475" cy="1637658"/>
          </a:xfrm>
          <a:prstGeom prst="roundRect">
            <a:avLst/>
          </a:prstGeom>
          <a:solidFill>
            <a:srgbClr val="0093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6 is taught in Year 2.</a:t>
            </a:r>
          </a:p>
          <a:p>
            <a:pPr marL="107950">
              <a:buSzPts val="1900"/>
            </a:pPr>
            <a:endParaRPr lang="en-US" sz="1600" b="1" dirty="0">
              <a:solidFill>
                <a:schemeClr val="bg1"/>
              </a:solidFill>
            </a:endParaRPr>
          </a:p>
          <a:p>
            <a:pPr marL="107950">
              <a:buSzPts val="1900"/>
            </a:pPr>
            <a:r>
              <a:rPr lang="en-US" sz="1600" b="1" dirty="0">
                <a:solidFill>
                  <a:schemeClr val="bg1"/>
                </a:solidFill>
              </a:rPr>
              <a:t>By the end of Level 6,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ounded Rectangle 21">
            <a:extLst>
              <a:ext uri="{FF2B5EF4-FFF2-40B4-BE49-F238E27FC236}">
                <a16:creationId xmlns:a16="http://schemas.microsoft.com/office/drawing/2014/main" id="{F5DB1D96-87B8-B846-AB45-F31EE2868798}"/>
              </a:ext>
            </a:extLst>
          </p:cNvPr>
          <p:cNvSpPr/>
          <p:nvPr/>
        </p:nvSpPr>
        <p:spPr>
          <a:xfrm>
            <a:off x="3754901" y="5374196"/>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spell most common exception words correctly.</a:t>
            </a:r>
          </a:p>
        </p:txBody>
      </p:sp>
      <p:sp>
        <p:nvSpPr>
          <p:cNvPr id="4" name="Rectangle 3">
            <a:extLst>
              <a:ext uri="{FF2B5EF4-FFF2-40B4-BE49-F238E27FC236}">
                <a16:creationId xmlns:a16="http://schemas.microsoft.com/office/drawing/2014/main" id="{8D2D86BA-E566-1D48-A8BB-25A8CEF91BF1}"/>
              </a:ext>
            </a:extLst>
          </p:cNvPr>
          <p:cNvSpPr/>
          <p:nvPr/>
        </p:nvSpPr>
        <p:spPr>
          <a:xfrm>
            <a:off x="757801" y="3512592"/>
            <a:ext cx="2493397" cy="1015663"/>
          </a:xfrm>
          <a:prstGeom prst="rect">
            <a:avLst/>
          </a:prstGeom>
        </p:spPr>
        <p:txBody>
          <a:bodyPr wrap="square">
            <a:spAutoFit/>
          </a:bodyPr>
          <a:lstStyle/>
          <a:p>
            <a:pPr lvl="0"/>
            <a:r>
              <a:rPr lang="en-GB" sz="1200" dirty="0">
                <a:latin typeface="Roboto" panose="02000000000000000000" pitchFamily="2" charset="0"/>
                <a:ea typeface="Roboto" panose="02000000000000000000" pitchFamily="2" charset="0"/>
              </a:rPr>
              <a:t>At this stage, children can read hundreds of words automatically. They are now reading for pleasure and reading to learn rather than learning to read.</a:t>
            </a:r>
          </a:p>
        </p:txBody>
      </p:sp>
      <p:pic>
        <p:nvPicPr>
          <p:cNvPr id="8" name="Picture 7">
            <a:extLst>
              <a:ext uri="{FF2B5EF4-FFF2-40B4-BE49-F238E27FC236}">
                <a16:creationId xmlns:a16="http://schemas.microsoft.com/office/drawing/2014/main" id="{BDF51003-BF62-ACC5-A7C7-F0FE82F57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22" y="4379280"/>
            <a:ext cx="2520079" cy="3867278"/>
          </a:xfrm>
          <a:prstGeom prst="rect">
            <a:avLst/>
          </a:prstGeom>
        </p:spPr>
      </p:pic>
      <p:pic>
        <p:nvPicPr>
          <p:cNvPr id="17" name="Picture 16">
            <a:extLst>
              <a:ext uri="{FF2B5EF4-FFF2-40B4-BE49-F238E27FC236}">
                <a16:creationId xmlns:a16="http://schemas.microsoft.com/office/drawing/2014/main" id="{0A609004-ACEB-F1D0-9F76-B4AEA6D4725F}"/>
              </a:ext>
            </a:extLst>
          </p:cNvPr>
          <p:cNvPicPr>
            <a:picLocks noChangeAspect="1"/>
          </p:cNvPicPr>
          <p:nvPr/>
        </p:nvPicPr>
        <p:blipFill rotWithShape="1">
          <a:blip r:embed="rId4"/>
          <a:srcRect l="38165" t="26786" r="31545" b="60573"/>
          <a:stretch/>
        </p:blipFill>
        <p:spPr>
          <a:xfrm>
            <a:off x="6885962" y="-161697"/>
            <a:ext cx="2477673" cy="1461437"/>
          </a:xfrm>
          <a:prstGeom prst="rect">
            <a:avLst/>
          </a:prstGeom>
        </p:spPr>
      </p:pic>
    </p:spTree>
    <p:extLst>
      <p:ext uri="{BB962C8B-B14F-4D97-AF65-F5344CB8AC3E}">
        <p14:creationId xmlns:p14="http://schemas.microsoft.com/office/powerpoint/2010/main" val="28689861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Overview</a:t>
            </a:r>
            <a:endParaRPr sz="4000" b="1" dirty="0"/>
          </a:p>
        </p:txBody>
      </p:sp>
      <p:pic>
        <p:nvPicPr>
          <p:cNvPr id="17" name="Google Shape;156;p23">
            <a:extLst>
              <a:ext uri="{FF2B5EF4-FFF2-40B4-BE49-F238E27FC236}">
                <a16:creationId xmlns:a16="http://schemas.microsoft.com/office/drawing/2014/main" id="{16F80BBE-BD53-444D-BED9-93E7D17864EE}"/>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097028" y="1252020"/>
            <a:ext cx="7424448" cy="4833999"/>
          </a:xfrm>
          <a:prstGeom prst="rect">
            <a:avLst/>
          </a:prstGeom>
          <a:noFill/>
          <a:ln w="22225">
            <a:solidFill>
              <a:srgbClr val="00938F"/>
            </a:solidFill>
          </a:ln>
        </p:spPr>
      </p:pic>
      <p:pic>
        <p:nvPicPr>
          <p:cNvPr id="4" name="Picture 3">
            <a:extLst>
              <a:ext uri="{FF2B5EF4-FFF2-40B4-BE49-F238E27FC236}">
                <a16:creationId xmlns:a16="http://schemas.microsoft.com/office/drawing/2014/main" id="{99B1BDBD-734A-6035-B209-3CE25ADC62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05278" y="3238323"/>
            <a:ext cx="1203511" cy="3355848"/>
          </a:xfrm>
          <a:prstGeom prst="rect">
            <a:avLst/>
          </a:prstGeom>
        </p:spPr>
      </p:pic>
    </p:spTree>
    <p:extLst>
      <p:ext uri="{BB962C8B-B14F-4D97-AF65-F5344CB8AC3E}">
        <p14:creationId xmlns:p14="http://schemas.microsoft.com/office/powerpoint/2010/main" val="11418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Mnemonics</a:t>
            </a:r>
            <a:endParaRPr sz="4000" b="1" dirty="0"/>
          </a:p>
        </p:txBody>
      </p:sp>
      <p:pic>
        <p:nvPicPr>
          <p:cNvPr id="4" name="Google Shape;161;p24">
            <a:extLst>
              <a:ext uri="{FF2B5EF4-FFF2-40B4-BE49-F238E27FC236}">
                <a16:creationId xmlns:a16="http://schemas.microsoft.com/office/drawing/2014/main" id="{A5057542-C4C4-774A-9213-0EE74F84281F}"/>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83080" y="1325880"/>
            <a:ext cx="5577840" cy="4617884"/>
          </a:xfrm>
          <a:prstGeom prst="rect">
            <a:avLst/>
          </a:prstGeom>
          <a:noFill/>
          <a:ln w="22225">
            <a:solidFill>
              <a:srgbClr val="00938F"/>
            </a:solidFill>
          </a:ln>
        </p:spPr>
      </p:pic>
      <p:pic>
        <p:nvPicPr>
          <p:cNvPr id="6" name="Picture 5">
            <a:extLst>
              <a:ext uri="{FF2B5EF4-FFF2-40B4-BE49-F238E27FC236}">
                <a16:creationId xmlns:a16="http://schemas.microsoft.com/office/drawing/2014/main" id="{DFCBF171-BAEA-CC9B-C405-11E4A453D3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8352" y="3814395"/>
            <a:ext cx="2168225" cy="2779776"/>
          </a:xfrm>
          <a:prstGeom prst="rect">
            <a:avLst/>
          </a:prstGeom>
        </p:spPr>
      </p:pic>
    </p:spTree>
    <p:extLst>
      <p:ext uri="{BB962C8B-B14F-4D97-AF65-F5344CB8AC3E}">
        <p14:creationId xmlns:p14="http://schemas.microsoft.com/office/powerpoint/2010/main" val="3706364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3"/>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r>
              <a:rPr lang="en-GB" sz="4000" b="1" dirty="0">
                <a:solidFill>
                  <a:schemeClr val="lt1"/>
                </a:solidFill>
                <a:latin typeface="Roboto"/>
                <a:ea typeface="Roboto"/>
                <a:cs typeface="Roboto"/>
                <a:sym typeface="Roboto"/>
              </a:rPr>
              <a:t>Did You Know…?</a:t>
            </a:r>
            <a:endParaRPr sz="4000" b="1" dirty="0"/>
          </a:p>
        </p:txBody>
      </p:sp>
      <p:pic>
        <p:nvPicPr>
          <p:cNvPr id="5" name="Picture 4">
            <a:extLst>
              <a:ext uri="{FF2B5EF4-FFF2-40B4-BE49-F238E27FC236}">
                <a16:creationId xmlns:a16="http://schemas.microsoft.com/office/drawing/2014/main" id="{E98BD481-A17E-CE40-8E7D-3E752FFA30F3}"/>
              </a:ext>
            </a:extLst>
          </p:cNvPr>
          <p:cNvPicPr>
            <a:picLocks noChangeAspect="1"/>
          </p:cNvPicPr>
          <p:nvPr/>
        </p:nvPicPr>
        <p:blipFill>
          <a:blip r:embed="rId3"/>
          <a:stretch>
            <a:fillRect/>
          </a:stretch>
        </p:blipFill>
        <p:spPr>
          <a:xfrm>
            <a:off x="173384" y="2885386"/>
            <a:ext cx="5323413" cy="3761794"/>
          </a:xfrm>
          <a:prstGeom prst="rect">
            <a:avLst/>
          </a:prstGeom>
          <a:ln w="22225">
            <a:solidFill>
              <a:srgbClr val="E4007D"/>
            </a:solidFill>
          </a:ln>
        </p:spPr>
      </p:pic>
      <p:pic>
        <p:nvPicPr>
          <p:cNvPr id="8" name="Picture 7">
            <a:extLst>
              <a:ext uri="{FF2B5EF4-FFF2-40B4-BE49-F238E27FC236}">
                <a16:creationId xmlns:a16="http://schemas.microsoft.com/office/drawing/2014/main" id="{A660FE2F-7F90-F545-AB3F-B15EE765A9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3597" y="2671917"/>
            <a:ext cx="3104071" cy="4532345"/>
          </a:xfrm>
          <a:prstGeom prst="rect">
            <a:avLst/>
          </a:prstGeom>
        </p:spPr>
      </p:pic>
      <p:sp>
        <p:nvSpPr>
          <p:cNvPr id="2" name="Rounded Rectangular Callout 1">
            <a:extLst>
              <a:ext uri="{FF2B5EF4-FFF2-40B4-BE49-F238E27FC236}">
                <a16:creationId xmlns:a16="http://schemas.microsoft.com/office/drawing/2014/main" id="{56AD17B6-D8E4-E17D-273C-C4D79C5CC402}"/>
              </a:ext>
            </a:extLst>
          </p:cNvPr>
          <p:cNvSpPr/>
          <p:nvPr/>
        </p:nvSpPr>
        <p:spPr>
          <a:xfrm>
            <a:off x="4889500" y="825501"/>
            <a:ext cx="3898900" cy="1727532"/>
          </a:xfrm>
          <a:prstGeom prst="wedgeRoundRectCallout">
            <a:avLst>
              <a:gd name="adj1" fmla="val 7181"/>
              <a:gd name="adj2" fmla="val 70069"/>
              <a:gd name="adj3"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B464A1-2850-7442-941A-6DB8D8557856}"/>
              </a:ext>
            </a:extLst>
          </p:cNvPr>
          <p:cNvSpPr/>
          <p:nvPr/>
        </p:nvSpPr>
        <p:spPr>
          <a:xfrm>
            <a:off x="4981368" y="932017"/>
            <a:ext cx="3708400" cy="1569660"/>
          </a:xfrm>
          <a:prstGeom prst="rect">
            <a:avLst/>
          </a:prstGeom>
        </p:spPr>
        <p:txBody>
          <a:bodyPr wrap="square">
            <a:spAutoFit/>
          </a:bodyPr>
          <a:lstStyle/>
          <a:p>
            <a:pPr lvl="0" algn="ctr"/>
            <a:r>
              <a:rPr lang="en-GB" sz="1600" dirty="0">
                <a:latin typeface="Roboto" panose="02000000000000000000" pitchFamily="2" charset="0"/>
                <a:ea typeface="Roboto" panose="02000000000000000000" pitchFamily="2" charset="0"/>
              </a:rPr>
              <a:t>There are </a:t>
            </a:r>
            <a:r>
              <a:rPr lang="en-GB" sz="1600" b="1" dirty="0">
                <a:latin typeface="Roboto" panose="02000000000000000000" pitchFamily="2" charset="0"/>
                <a:ea typeface="Roboto" panose="02000000000000000000" pitchFamily="2" charset="0"/>
              </a:rPr>
              <a:t>26 letters </a:t>
            </a:r>
            <a:r>
              <a:rPr lang="en-GB" sz="1600" dirty="0">
                <a:latin typeface="Roboto" panose="02000000000000000000" pitchFamily="2" charset="0"/>
                <a:ea typeface="Roboto" panose="02000000000000000000" pitchFamily="2" charset="0"/>
              </a:rPr>
              <a:t>in the alphabet but there are </a:t>
            </a:r>
            <a:r>
              <a:rPr lang="en-GB" sz="1600" b="1" dirty="0">
                <a:latin typeface="Roboto" panose="02000000000000000000" pitchFamily="2" charset="0"/>
                <a:ea typeface="Roboto" panose="02000000000000000000" pitchFamily="2" charset="0"/>
              </a:rPr>
              <a:t>44 sounds</a:t>
            </a:r>
            <a:r>
              <a:rPr lang="en-GB" sz="1600" dirty="0">
                <a:latin typeface="Roboto" panose="02000000000000000000" pitchFamily="2" charset="0"/>
                <a:ea typeface="Roboto" panose="02000000000000000000" pitchFamily="2" charset="0"/>
              </a:rPr>
              <a:t> and over </a:t>
            </a:r>
            <a:r>
              <a:rPr lang="en-GB" sz="1600" b="1" dirty="0">
                <a:latin typeface="Roboto" panose="02000000000000000000" pitchFamily="2" charset="0"/>
                <a:ea typeface="Roboto" panose="02000000000000000000" pitchFamily="2" charset="0"/>
              </a:rPr>
              <a:t>100 different ways of spelling them. </a:t>
            </a:r>
          </a:p>
          <a:p>
            <a:pPr lvl="0" algn="ctr"/>
            <a:endParaRPr lang="en-GB" sz="1600" b="1" dirty="0">
              <a:latin typeface="Roboto" panose="02000000000000000000" pitchFamily="2" charset="0"/>
              <a:ea typeface="Roboto" panose="02000000000000000000" pitchFamily="2" charset="0"/>
            </a:endParaRPr>
          </a:p>
          <a:p>
            <a:pPr lvl="0" algn="ctr"/>
            <a:r>
              <a:rPr lang="en-GB" sz="1600" dirty="0">
                <a:latin typeface="Roboto" panose="02000000000000000000" pitchFamily="2" charset="0"/>
                <a:ea typeface="Roboto" panose="02000000000000000000" pitchFamily="2" charset="0"/>
              </a:rPr>
              <a:t>This is why English is one of the most complex languages to learn!</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E63F4C8-47D3-ABE3-418D-78EB67853051}"/>
              </a:ext>
            </a:extLst>
          </p:cNvPr>
          <p:cNvSpPr/>
          <p:nvPr/>
        </p:nvSpPr>
        <p:spPr>
          <a:xfrm>
            <a:off x="648464" y="2655626"/>
            <a:ext cx="2646170" cy="1087467"/>
          </a:xfrm>
          <a:prstGeom prst="wedgeRoundRectCallout">
            <a:avLst>
              <a:gd name="adj1" fmla="val -19451"/>
              <a:gd name="adj2" fmla="val 7259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53D73F1-9E9D-F24E-8316-208E0D086075}"/>
              </a:ext>
            </a:extLst>
          </p:cNvPr>
          <p:cNvCxnSpPr>
            <a:cxnSpLocks/>
          </p:cNvCxnSpPr>
          <p:nvPr/>
        </p:nvCxnSpPr>
        <p:spPr>
          <a:xfrm flipV="1">
            <a:off x="6156355" y="1801854"/>
            <a:ext cx="0" cy="296339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294634" y="1801854"/>
            <a:ext cx="707801"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Year 1 Phonics Screening Check</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374968"/>
            <a:ext cx="2744976"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GB" dirty="0">
                <a:solidFill>
                  <a:sysClr val="windowText" lastClr="000000"/>
                </a:solidFill>
                <a:latin typeface="Roboto" panose="02000000000000000000" pitchFamily="2" charset="0"/>
                <a:ea typeface="Roboto" panose="02000000000000000000" pitchFamily="2" charset="0"/>
              </a:rPr>
              <a:t>In June, all year 1 children are expected to complete </a:t>
            </a:r>
            <a:r>
              <a:rPr lang="en-GB">
                <a:solidFill>
                  <a:sysClr val="windowText" lastClr="000000"/>
                </a:solidFill>
                <a:latin typeface="Roboto" panose="02000000000000000000" pitchFamily="2" charset="0"/>
                <a:ea typeface="Roboto" panose="02000000000000000000" pitchFamily="2" charset="0"/>
              </a:rPr>
              <a:t>the Year </a:t>
            </a:r>
            <a:r>
              <a:rPr lang="en-GB" dirty="0">
                <a:solidFill>
                  <a:sysClr val="windowText" lastClr="000000"/>
                </a:solidFill>
                <a:latin typeface="Roboto" panose="02000000000000000000" pitchFamily="2" charset="0"/>
                <a:ea typeface="Roboto" panose="02000000000000000000" pitchFamily="2" charset="0"/>
              </a:rPr>
              <a:t>1 Phonics Screening Check.</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4012595" y="1374968"/>
            <a:ext cx="4472781" cy="119937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The aim is to check that a child is making progress in phonics. They are expected to read a mixture of real words and ‘nonsense’ words. (Nonsense words can also be referred to as ‘pseudo’ or ‘alien’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600683" y="2878196"/>
            <a:ext cx="3111344"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If a child has not reached the expected standard, schools must give additional support to help the child to make progress in year 2.</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890242" y="4167897"/>
            <a:ext cx="2532226"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Children who have not passed the check in year 1 will have the opportunity to retake it in year 2. </a:t>
            </a:r>
          </a:p>
        </p:txBody>
      </p:sp>
      <p:pic>
        <p:nvPicPr>
          <p:cNvPr id="16" name="Google Shape;170;p25">
            <a:extLst>
              <a:ext uri="{FF2B5EF4-FFF2-40B4-BE49-F238E27FC236}">
                <a16:creationId xmlns:a16="http://schemas.microsoft.com/office/drawing/2014/main" id="{6DD432B4-0E9A-D04B-BAC1-91C9B30D124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248985" y="5295852"/>
            <a:ext cx="2597744" cy="1282739"/>
          </a:xfrm>
          <a:prstGeom prst="rect">
            <a:avLst/>
          </a:prstGeom>
          <a:noFill/>
          <a:ln w="22225">
            <a:solidFill>
              <a:srgbClr val="CB4592"/>
            </a:solidFill>
          </a:ln>
        </p:spPr>
      </p:pic>
      <p:pic>
        <p:nvPicPr>
          <p:cNvPr id="17" name="Google Shape;169;p25">
            <a:extLst>
              <a:ext uri="{FF2B5EF4-FFF2-40B4-BE49-F238E27FC236}">
                <a16:creationId xmlns:a16="http://schemas.microsoft.com/office/drawing/2014/main" id="{BB64045B-9C71-E440-974C-16B938FFB0B9}"/>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487814" y="5282621"/>
            <a:ext cx="2633216" cy="1295970"/>
          </a:xfrm>
          <a:prstGeom prst="rect">
            <a:avLst/>
          </a:prstGeom>
          <a:noFill/>
          <a:ln w="22225">
            <a:solidFill>
              <a:srgbClr val="CB4592"/>
            </a:solidFill>
          </a:ln>
        </p:spPr>
      </p:pic>
      <p:sp>
        <p:nvSpPr>
          <p:cNvPr id="11" name="Rectangle 10">
            <a:extLst>
              <a:ext uri="{FF2B5EF4-FFF2-40B4-BE49-F238E27FC236}">
                <a16:creationId xmlns:a16="http://schemas.microsoft.com/office/drawing/2014/main" id="{331F2418-C24E-644F-99BE-AF2F923D3FB8}"/>
              </a:ext>
            </a:extLst>
          </p:cNvPr>
          <p:cNvSpPr/>
          <p:nvPr/>
        </p:nvSpPr>
        <p:spPr>
          <a:xfrm>
            <a:off x="623077" y="2775084"/>
            <a:ext cx="2590664" cy="830997"/>
          </a:xfrm>
          <a:prstGeom prst="rect">
            <a:avLst/>
          </a:prstGeom>
        </p:spPr>
        <p:txBody>
          <a:bodyPr wrap="square">
            <a:spAutoFit/>
          </a:bodyPr>
          <a:lstStyle/>
          <a:p>
            <a:pPr marL="107950" algn="ctr">
              <a:buSzPts val="1900"/>
            </a:pPr>
            <a:r>
              <a:rPr lang="en-GB" sz="1200" dirty="0">
                <a:solidFill>
                  <a:srgbClr val="1C1C1C"/>
                </a:solidFill>
              </a:rPr>
              <a:t>For more information why not take a look at the </a:t>
            </a:r>
          </a:p>
          <a:p>
            <a:pPr marL="107950" algn="ctr">
              <a:buSzPts val="1900"/>
            </a:pPr>
            <a:r>
              <a:rPr lang="en-GB" sz="1200" u="sng" dirty="0">
                <a:solidFill>
                  <a:schemeClr val="hlink"/>
                </a:solidFill>
                <a:hlinkClick r:id="rId5"/>
              </a:rPr>
              <a:t>Twinkl Phonics Year 1 Screening Check Guide for Parents</a:t>
            </a:r>
            <a:endParaRPr lang="en-GB" sz="1200" dirty="0">
              <a:solidFill>
                <a:srgbClr val="333333"/>
              </a:solidFill>
            </a:endParaRPr>
          </a:p>
        </p:txBody>
      </p:sp>
      <p:pic>
        <p:nvPicPr>
          <p:cNvPr id="8" name="Picture 7">
            <a:extLst>
              <a:ext uri="{FF2B5EF4-FFF2-40B4-BE49-F238E27FC236}">
                <a16:creationId xmlns:a16="http://schemas.microsoft.com/office/drawing/2014/main" id="{CF47EED5-3D03-64A5-657B-0F77FDB3B5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9835" y="3965663"/>
            <a:ext cx="1663394" cy="3229771"/>
          </a:xfrm>
          <a:prstGeom prst="rect">
            <a:avLst/>
          </a:prstGeom>
        </p:spPr>
      </p:pic>
    </p:spTree>
    <p:extLst>
      <p:ext uri="{BB962C8B-B14F-4D97-AF65-F5344CB8AC3E}">
        <p14:creationId xmlns:p14="http://schemas.microsoft.com/office/powerpoint/2010/main" val="1704808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D200EC1-E3A2-A945-86AB-4AFF66E64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568" y="2185997"/>
            <a:ext cx="894591" cy="2486007"/>
          </a:xfrm>
          <a:prstGeom prst="rect">
            <a:avLst/>
          </a:prstGeom>
        </p:spPr>
      </p:pic>
      <p:pic>
        <p:nvPicPr>
          <p:cNvPr id="28" name="Picture 27">
            <a:extLst>
              <a:ext uri="{FF2B5EF4-FFF2-40B4-BE49-F238E27FC236}">
                <a16:creationId xmlns:a16="http://schemas.microsoft.com/office/drawing/2014/main" id="{8904FDB7-1ABF-FF45-B908-477BED708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292" y="2185996"/>
            <a:ext cx="687560" cy="2486008"/>
          </a:xfrm>
          <a:prstGeom prst="rect">
            <a:avLst/>
          </a:prstGeom>
        </p:spPr>
      </p:pic>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560351"/>
            <a:ext cx="3515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Work on listening skills, taking turns and encouraging your child to look at you when you are speaking.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663626" y="2564773"/>
            <a:ext cx="3515964" cy="42686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segmenting and blending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627540" y="3126903"/>
            <a:ext cx="3588137" cy="330911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Look for familiar sounds and words in the world around you. Such as, when in the supermarket, can your child find words on your shopping list or recognise letters on food packaging?</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outside, can they recognise letters on street names or on car number plates? </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in the house, can they recognise letters or words in magazines or letters you receive?</a:t>
            </a:r>
          </a:p>
        </p:txBody>
      </p:sp>
      <p:pic>
        <p:nvPicPr>
          <p:cNvPr id="10" name="Picture 9">
            <a:extLst>
              <a:ext uri="{FF2B5EF4-FFF2-40B4-BE49-F238E27FC236}">
                <a16:creationId xmlns:a16="http://schemas.microsoft.com/office/drawing/2014/main" id="{6A433F88-6565-AF46-88E4-6B230D21DA40}"/>
              </a:ext>
            </a:extLst>
          </p:cNvPr>
          <p:cNvPicPr>
            <a:picLocks noChangeAspect="1"/>
          </p:cNvPicPr>
          <p:nvPr/>
        </p:nvPicPr>
        <p:blipFill>
          <a:blip r:embed="rId5"/>
          <a:stretch>
            <a:fillRect/>
          </a:stretch>
        </p:blipFill>
        <p:spPr>
          <a:xfrm>
            <a:off x="4944522" y="2834803"/>
            <a:ext cx="3697330" cy="2511736"/>
          </a:xfrm>
          <a:prstGeom prst="rect">
            <a:avLst/>
          </a:prstGeom>
        </p:spPr>
      </p:pic>
    </p:spTree>
    <p:extLst>
      <p:ext uri="{BB962C8B-B14F-4D97-AF65-F5344CB8AC3E}">
        <p14:creationId xmlns:p14="http://schemas.microsoft.com/office/powerpoint/2010/main" val="3694985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7" name="Rounded Rectangle 6">
            <a:extLst>
              <a:ext uri="{FF2B5EF4-FFF2-40B4-BE49-F238E27FC236}">
                <a16:creationId xmlns:a16="http://schemas.microsoft.com/office/drawing/2014/main" id="{6B0CE513-8C19-8C47-B015-FB2B7CAEA9EA}"/>
              </a:ext>
            </a:extLst>
          </p:cNvPr>
          <p:cNvSpPr/>
          <p:nvPr/>
        </p:nvSpPr>
        <p:spPr>
          <a:xfrm>
            <a:off x="565828" y="5020325"/>
            <a:ext cx="3496270" cy="139514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Finally, remember to ask your child’s class teacher if you are unsure about any aspect of your child’s phonics learning. A consistent approach is important. </a:t>
            </a:r>
          </a:p>
        </p:txBody>
      </p:sp>
      <p:sp>
        <p:nvSpPr>
          <p:cNvPr id="18" name="Rounded Rectangle 17">
            <a:extLst>
              <a:ext uri="{FF2B5EF4-FFF2-40B4-BE49-F238E27FC236}">
                <a16:creationId xmlns:a16="http://schemas.microsoft.com/office/drawing/2014/main" id="{0231655B-042D-B14A-B7D6-AC4AA6F20E27}"/>
              </a:ext>
            </a:extLst>
          </p:cNvPr>
          <p:cNvSpPr/>
          <p:nvPr/>
        </p:nvSpPr>
        <p:spPr>
          <a:xfrm>
            <a:off x="546133" y="3527538"/>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Support your child to complete any homework they bring home. </a:t>
            </a:r>
          </a:p>
        </p:txBody>
      </p:sp>
      <p:sp>
        <p:nvSpPr>
          <p:cNvPr id="19" name="Rounded Rectangle 18">
            <a:extLst>
              <a:ext uri="{FF2B5EF4-FFF2-40B4-BE49-F238E27FC236}">
                <a16:creationId xmlns:a16="http://schemas.microsoft.com/office/drawing/2014/main" id="{A9C122A0-57A6-2941-9155-2797C4FD59E9}"/>
              </a:ext>
            </a:extLst>
          </p:cNvPr>
          <p:cNvSpPr/>
          <p:nvPr/>
        </p:nvSpPr>
        <p:spPr>
          <a:xfrm>
            <a:off x="565827" y="4240236"/>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Read to and with your child </a:t>
            </a:r>
            <a:r>
              <a:rPr lang="en-GB" b="1" dirty="0">
                <a:solidFill>
                  <a:schemeClr val="bg2"/>
                </a:solidFill>
                <a:latin typeface="Roboto" panose="02000000000000000000" pitchFamily="2" charset="0"/>
                <a:ea typeface="Roboto" panose="02000000000000000000" pitchFamily="2" charset="0"/>
              </a:rPr>
              <a:t>every day.</a:t>
            </a:r>
            <a:endParaRPr lang="en-GB" b="1" dirty="0">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CA03213B-DE56-CA43-B54D-358F79A5B11E}"/>
              </a:ext>
            </a:extLst>
          </p:cNvPr>
          <p:cNvSpPr/>
          <p:nvPr/>
        </p:nvSpPr>
        <p:spPr>
          <a:xfrm>
            <a:off x="546142" y="1628835"/>
            <a:ext cx="3515955" cy="17001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the new sounds and graphemes your child brings home using the Parent Information Sheets. Remember to use ‘pure’ sounds when pronouncing the sounds and model the correct letter formation as is taught in school. </a:t>
            </a:r>
          </a:p>
        </p:txBody>
      </p:sp>
      <p:sp>
        <p:nvSpPr>
          <p:cNvPr id="5" name="Rectangle 4">
            <a:extLst>
              <a:ext uri="{FF2B5EF4-FFF2-40B4-BE49-F238E27FC236}">
                <a16:creationId xmlns:a16="http://schemas.microsoft.com/office/drawing/2014/main" id="{00B334F6-AC70-8C52-9A80-E1F6C7C154F5}"/>
              </a:ext>
            </a:extLst>
          </p:cNvPr>
          <p:cNvSpPr/>
          <p:nvPr/>
        </p:nvSpPr>
        <p:spPr>
          <a:xfrm>
            <a:off x="4716527" y="1635286"/>
            <a:ext cx="3351397" cy="4742660"/>
          </a:xfrm>
          <a:prstGeom prst="rect">
            <a:avLst/>
          </a:prstGeom>
          <a:solidFill>
            <a:schemeClr val="bg1"/>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DE9700-382B-2D0F-F6AD-C5DBB41EB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27285" y="1641535"/>
            <a:ext cx="3329873" cy="4742660"/>
          </a:xfrm>
          <a:prstGeom prst="rect">
            <a:avLst/>
          </a:prstGeom>
          <a:ln>
            <a:solidFill>
              <a:srgbClr val="CB4592"/>
            </a:solidFill>
          </a:ln>
        </p:spPr>
      </p:pic>
      <p:cxnSp>
        <p:nvCxnSpPr>
          <p:cNvPr id="10" name="Straight Connector 9">
            <a:extLst>
              <a:ext uri="{FF2B5EF4-FFF2-40B4-BE49-F238E27FC236}">
                <a16:creationId xmlns:a16="http://schemas.microsoft.com/office/drawing/2014/main" id="{BEE8C096-46EF-0669-EA70-D43EFD35CA7C}"/>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233145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Any Questions?</a:t>
            </a:r>
            <a:endParaRPr sz="3000" b="1" dirty="0"/>
          </a:p>
        </p:txBody>
      </p:sp>
      <p:pic>
        <p:nvPicPr>
          <p:cNvPr id="8" name="Picture 7">
            <a:extLst>
              <a:ext uri="{FF2B5EF4-FFF2-40B4-BE49-F238E27FC236}">
                <a16:creationId xmlns:a16="http://schemas.microsoft.com/office/drawing/2014/main" id="{BF5443A4-4468-C84B-84AA-22A8730B4B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9964" y="1545579"/>
            <a:ext cx="3104071" cy="4532345"/>
          </a:xfrm>
          <a:prstGeom prst="rect">
            <a:avLst/>
          </a:prstGeom>
        </p:spPr>
      </p:pic>
    </p:spTree>
    <p:extLst>
      <p:ext uri="{BB962C8B-B14F-4D97-AF65-F5344CB8AC3E}">
        <p14:creationId xmlns:p14="http://schemas.microsoft.com/office/powerpoint/2010/main" val="14740036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E5D34-F8CC-1B70-2497-77FE1D0271A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30854308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3">
            <a:extLst>
              <a:ext uri="{FF2B5EF4-FFF2-40B4-BE49-F238E27FC236}">
                <a16:creationId xmlns:a16="http://schemas.microsoft.com/office/drawing/2014/main" id="{DF3850C9-4D4D-5C49-AB5F-82D0EBD19D6B}"/>
              </a:ext>
            </a:extLst>
          </p:cNvPr>
          <p:cNvSpPr/>
          <p:nvPr/>
        </p:nvSpPr>
        <p:spPr>
          <a:xfrm>
            <a:off x="355600" y="263828"/>
            <a:ext cx="8432800" cy="914731"/>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endParaRPr sz="4000" b="1" dirty="0"/>
          </a:p>
        </p:txBody>
      </p:sp>
      <p:sp>
        <p:nvSpPr>
          <p:cNvPr id="2" name="Title 1">
            <a:extLst>
              <a:ext uri="{FF2B5EF4-FFF2-40B4-BE49-F238E27FC236}">
                <a16:creationId xmlns:a16="http://schemas.microsoft.com/office/drawing/2014/main" id="{1DBB0CFE-40E2-7F47-A13C-C90AA2B62F61}"/>
              </a:ext>
            </a:extLst>
          </p:cNvPr>
          <p:cNvSpPr>
            <a:spLocks noGrp="1"/>
          </p:cNvSpPr>
          <p:nvPr>
            <p:ph type="title" idx="4294967295"/>
          </p:nvPr>
        </p:nvSpPr>
        <p:spPr>
          <a:xfrm>
            <a:off x="426720" y="512763"/>
            <a:ext cx="8260080" cy="994306"/>
          </a:xfrm>
        </p:spPr>
        <p:txBody>
          <a:bodyPr>
            <a:normAutofit fontScale="90000"/>
          </a:bodyPr>
          <a:lstStyle/>
          <a:p>
            <a:pPr lvl="0" algn="ctr"/>
            <a:r>
              <a:rPr lang="en-GB" dirty="0">
                <a:solidFill>
                  <a:schemeClr val="bg1"/>
                </a:solidFill>
                <a:latin typeface="Roboto" panose="02000000000000000000" pitchFamily="2" charset="0"/>
                <a:ea typeface="Roboto" panose="02000000000000000000" pitchFamily="2" charset="0"/>
              </a:rPr>
              <a:t>Phonics Terminology</a:t>
            </a:r>
            <a:r>
              <a:rPr lang="en-GB" sz="5400" dirty="0">
                <a:solidFill>
                  <a:schemeClr val="bg1"/>
                </a:solidFill>
                <a:latin typeface="Roboto" panose="02000000000000000000" pitchFamily="2" charset="0"/>
                <a:ea typeface="Roboto" panose="02000000000000000000" pitchFamily="2" charset="0"/>
              </a:rPr>
              <a:t/>
            </a:r>
            <a:br>
              <a:rPr lang="en-GB" sz="5400" dirty="0">
                <a:solidFill>
                  <a:schemeClr val="bg1"/>
                </a:solidFill>
                <a:latin typeface="Roboto" panose="02000000000000000000" pitchFamily="2" charset="0"/>
                <a:ea typeface="Roboto" panose="02000000000000000000" pitchFamily="2" charset="0"/>
              </a:rPr>
            </a:br>
            <a:r>
              <a:rPr lang="en-GB" sz="1400" b="0" dirty="0">
                <a:solidFill>
                  <a:schemeClr val="bg1"/>
                </a:solidFill>
                <a:latin typeface="Roboto" panose="02000000000000000000" pitchFamily="2" charset="0"/>
                <a:ea typeface="Roboto" panose="02000000000000000000" pitchFamily="2" charset="0"/>
              </a:rPr>
              <a:t>Here is some of the terminology you might hear as your children begin to learn phonics. </a:t>
            </a:r>
            <a:r>
              <a:rPr lang="en-GB" dirty="0"/>
              <a:t/>
            </a:r>
            <a:br>
              <a:rPr lang="en-GB" dirty="0"/>
            </a:br>
            <a:endParaRPr lang="en-US" dirty="0"/>
          </a:p>
        </p:txBody>
      </p:sp>
      <p:graphicFrame>
        <p:nvGraphicFramePr>
          <p:cNvPr id="5" name="Table 5">
            <a:extLst>
              <a:ext uri="{FF2B5EF4-FFF2-40B4-BE49-F238E27FC236}">
                <a16:creationId xmlns:a16="http://schemas.microsoft.com/office/drawing/2014/main" id="{69D92049-3292-E742-A8F6-21E1792CA900}"/>
              </a:ext>
            </a:extLst>
          </p:cNvPr>
          <p:cNvGraphicFramePr>
            <a:graphicFrameLocks noGrp="1"/>
          </p:cNvGraphicFramePr>
          <p:nvPr>
            <p:extLst>
              <p:ext uri="{D42A27DB-BD31-4B8C-83A1-F6EECF244321}">
                <p14:modId xmlns:p14="http://schemas.microsoft.com/office/powerpoint/2010/main" val="2616745721"/>
              </p:ext>
            </p:extLst>
          </p:nvPr>
        </p:nvGraphicFramePr>
        <p:xfrm>
          <a:off x="773907" y="1427494"/>
          <a:ext cx="7005475" cy="5256773"/>
        </p:xfrm>
        <a:graphic>
          <a:graphicData uri="http://schemas.openxmlformats.org/drawingml/2006/table">
            <a:tbl>
              <a:tblPr firstRow="1" bandRow="1">
                <a:tableStyleId>{69CF1AB2-1976-4502-BF36-3FF5EA218861}</a:tableStyleId>
              </a:tblPr>
              <a:tblGrid>
                <a:gridCol w="2006262">
                  <a:extLst>
                    <a:ext uri="{9D8B030D-6E8A-4147-A177-3AD203B41FA5}">
                      <a16:colId xmlns:a16="http://schemas.microsoft.com/office/drawing/2014/main" val="2047066687"/>
                    </a:ext>
                  </a:extLst>
                </a:gridCol>
                <a:gridCol w="4999213">
                  <a:extLst>
                    <a:ext uri="{9D8B030D-6E8A-4147-A177-3AD203B41FA5}">
                      <a16:colId xmlns:a16="http://schemas.microsoft.com/office/drawing/2014/main" val="3944429541"/>
                    </a:ext>
                  </a:extLst>
                </a:gridCol>
              </a:tblGrid>
              <a:tr h="322303">
                <a:tc>
                  <a:txBody>
                    <a:bodyPr/>
                    <a:lstStyle/>
                    <a:p>
                      <a:r>
                        <a:rPr lang="en-US" sz="1200" b="1" dirty="0">
                          <a:latin typeface="Roboto" panose="02000000000000000000" pitchFamily="2" charset="0"/>
                          <a:ea typeface="Roboto" panose="02000000000000000000" pitchFamily="2" charset="0"/>
                        </a:rPr>
                        <a:t>Phoneme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latin typeface="Roboto" panose="02000000000000000000" pitchFamily="2" charset="0"/>
                          <a:ea typeface="Roboto" panose="02000000000000000000" pitchFamily="2" charset="0"/>
                        </a:rPr>
                        <a:t>the smallest unit of sound in words</a:t>
                      </a:r>
                    </a:p>
                  </a:txBody>
                  <a:tcPr/>
                </a:tc>
                <a:extLst>
                  <a:ext uri="{0D108BD9-81ED-4DB2-BD59-A6C34878D82A}">
                    <a16:rowId xmlns:a16="http://schemas.microsoft.com/office/drawing/2014/main" val="1465656752"/>
                  </a:ext>
                </a:extLst>
              </a:tr>
              <a:tr h="340191">
                <a:tc>
                  <a:txBody>
                    <a:bodyPr/>
                    <a:lstStyle/>
                    <a:p>
                      <a:r>
                        <a:rPr lang="en-US" sz="1200" b="1" dirty="0">
                          <a:latin typeface="Roboto" panose="02000000000000000000" pitchFamily="2" charset="0"/>
                          <a:ea typeface="Roboto" panose="02000000000000000000" pitchFamily="2" charset="0"/>
                        </a:rPr>
                        <a:t>Grapheme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the written representation of a sound</a:t>
                      </a:r>
                    </a:p>
                  </a:txBody>
                  <a:tcPr/>
                </a:tc>
                <a:extLst>
                  <a:ext uri="{0D108BD9-81ED-4DB2-BD59-A6C34878D82A}">
                    <a16:rowId xmlns:a16="http://schemas.microsoft.com/office/drawing/2014/main" val="3987091523"/>
                  </a:ext>
                </a:extLst>
              </a:tr>
              <a:tr h="660628">
                <a:tc>
                  <a:txBody>
                    <a:bodyPr/>
                    <a:lstStyle/>
                    <a:p>
                      <a:r>
                        <a:rPr lang="en-US" sz="1200" b="1" dirty="0">
                          <a:latin typeface="Roboto" panose="02000000000000000000" pitchFamily="2" charset="0"/>
                          <a:ea typeface="Roboto" panose="02000000000000000000" pitchFamily="2" charset="0"/>
                        </a:rPr>
                        <a:t>GPC </a:t>
                      </a:r>
                      <a:r>
                        <a:rPr lang="en-US" sz="1200" b="0" dirty="0">
                          <a:latin typeface="Roboto" panose="02000000000000000000" pitchFamily="2" charset="0"/>
                          <a:ea typeface="Roboto" panose="02000000000000000000" pitchFamily="2" charset="0"/>
                        </a:rPr>
                        <a:t>(Grapheme-Phoneme Correspondence)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being able to match a phoneme with the correct grapheme and vice versa</a:t>
                      </a:r>
                    </a:p>
                    <a:p>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479725979"/>
                  </a:ext>
                </a:extLst>
              </a:tr>
              <a:tr h="382298">
                <a:tc>
                  <a:txBody>
                    <a:bodyPr/>
                    <a:lstStyle/>
                    <a:p>
                      <a:r>
                        <a:rPr lang="en-US" sz="1200" b="1" dirty="0">
                          <a:latin typeface="Roboto" panose="02000000000000000000" pitchFamily="2" charset="0"/>
                          <a:ea typeface="Roboto" panose="02000000000000000000" pitchFamily="2" charset="0"/>
                        </a:rPr>
                        <a:t>Blending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joining individual speech sounds together to read a word</a:t>
                      </a:r>
                    </a:p>
                  </a:txBody>
                  <a:tcPr/>
                </a:tc>
                <a:extLst>
                  <a:ext uri="{0D108BD9-81ED-4DB2-BD59-A6C34878D82A}">
                    <a16:rowId xmlns:a16="http://schemas.microsoft.com/office/drawing/2014/main" val="778792510"/>
                  </a:ext>
                </a:extLst>
              </a:tr>
              <a:tr h="393617">
                <a:tc>
                  <a:txBody>
                    <a:bodyPr/>
                    <a:lstStyle/>
                    <a:p>
                      <a:r>
                        <a:rPr lang="en-US" sz="1200" b="1" dirty="0">
                          <a:latin typeface="Roboto" panose="02000000000000000000" pitchFamily="2" charset="0"/>
                          <a:ea typeface="Roboto" panose="02000000000000000000" pitchFamily="2" charset="0"/>
                        </a:rPr>
                        <a:t>Segmenting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breaking down words into individual speech sounds to spell a word</a:t>
                      </a:r>
                    </a:p>
                  </a:txBody>
                  <a:tcPr/>
                </a:tc>
                <a:extLst>
                  <a:ext uri="{0D108BD9-81ED-4DB2-BD59-A6C34878D82A}">
                    <a16:rowId xmlns:a16="http://schemas.microsoft.com/office/drawing/2014/main" val="1178986660"/>
                  </a:ext>
                </a:extLst>
              </a:tr>
              <a:tr h="382298">
                <a:tc>
                  <a:txBody>
                    <a:bodyPr/>
                    <a:lstStyle/>
                    <a:p>
                      <a:r>
                        <a:rPr lang="en-US" sz="1200" b="1" dirty="0">
                          <a:latin typeface="Roboto" panose="02000000000000000000" pitchFamily="2" charset="0"/>
                          <a:ea typeface="Roboto" panose="02000000000000000000" pitchFamily="2" charset="0"/>
                        </a:rPr>
                        <a:t>Digraph</a:t>
                      </a:r>
                    </a:p>
                  </a:txBody>
                  <a:tcPr/>
                </a:tc>
                <a:tc>
                  <a:txBody>
                    <a:bodyPr/>
                    <a:lstStyle/>
                    <a:p>
                      <a:r>
                        <a:rPr lang="en-GB" sz="1200" dirty="0">
                          <a:solidFill>
                            <a:srgbClr val="3F3F3F"/>
                          </a:solidFill>
                          <a:latin typeface="Roboto" panose="02000000000000000000" pitchFamily="2" charset="0"/>
                          <a:ea typeface="Roboto" panose="02000000000000000000" pitchFamily="2" charset="0"/>
                        </a:rPr>
                        <a:t>two letters making one sound e.g. ‘</a:t>
                      </a:r>
                      <a:r>
                        <a:rPr lang="en-GB" sz="1200" dirty="0" err="1">
                          <a:solidFill>
                            <a:srgbClr val="3F3F3F"/>
                          </a:solidFill>
                          <a:latin typeface="Roboto" panose="02000000000000000000" pitchFamily="2" charset="0"/>
                          <a:ea typeface="Roboto" panose="02000000000000000000" pitchFamily="2" charset="0"/>
                        </a:rPr>
                        <a:t>sh</a:t>
                      </a:r>
                      <a:r>
                        <a:rPr lang="en-GB" sz="1200" dirty="0">
                          <a:solidFill>
                            <a:srgbClr val="3F3F3F"/>
                          </a:solidFill>
                          <a:latin typeface="Roboto" panose="02000000000000000000" pitchFamily="2" charset="0"/>
                          <a:ea typeface="Roboto" panose="02000000000000000000" pitchFamily="2" charset="0"/>
                        </a:rPr>
                        <a:t>’ </a:t>
                      </a:r>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530490262"/>
                  </a:ext>
                </a:extLst>
              </a:tr>
              <a:tr h="369742">
                <a:tc>
                  <a:txBody>
                    <a:bodyPr/>
                    <a:lstStyle/>
                    <a:p>
                      <a:r>
                        <a:rPr lang="en-US" sz="1200" b="1" dirty="0">
                          <a:latin typeface="Roboto" panose="02000000000000000000" pitchFamily="2" charset="0"/>
                          <a:ea typeface="Roboto" panose="02000000000000000000" pitchFamily="2" charset="0"/>
                        </a:rPr>
                        <a:t>Trigraph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three letters making one sound e.g. ‘</a:t>
                      </a:r>
                      <a:r>
                        <a:rPr lang="en-GB" sz="1200" dirty="0" err="1">
                          <a:solidFill>
                            <a:srgbClr val="3F3F3F"/>
                          </a:solidFill>
                          <a:latin typeface="Roboto" panose="02000000000000000000" pitchFamily="2" charset="0"/>
                          <a:ea typeface="Roboto" panose="02000000000000000000" pitchFamily="2" charset="0"/>
                        </a:rPr>
                        <a:t>igh</a:t>
                      </a:r>
                      <a:r>
                        <a:rPr lang="en-GB" sz="1200" dirty="0">
                          <a:solidFill>
                            <a:srgbClr val="3F3F3F"/>
                          </a:solidFill>
                          <a:latin typeface="Roboto" panose="02000000000000000000" pitchFamily="2" charset="0"/>
                          <a:ea typeface="Roboto" panose="02000000000000000000" pitchFamily="2" charset="0"/>
                        </a:rPr>
                        <a:t>’ </a:t>
                      </a:r>
                    </a:p>
                  </a:txBody>
                  <a:tcPr/>
                </a:tc>
                <a:extLst>
                  <a:ext uri="{0D108BD9-81ED-4DB2-BD59-A6C34878D82A}">
                    <a16:rowId xmlns:a16="http://schemas.microsoft.com/office/drawing/2014/main" val="2507292201"/>
                  </a:ext>
                </a:extLst>
              </a:tr>
              <a:tr h="537172">
                <a:tc>
                  <a:txBody>
                    <a:bodyPr/>
                    <a:lstStyle/>
                    <a:p>
                      <a:r>
                        <a:rPr lang="en-US" sz="1200" b="1" dirty="0">
                          <a:latin typeface="Roboto" panose="02000000000000000000" pitchFamily="2" charset="0"/>
                          <a:ea typeface="Roboto" panose="02000000000000000000" pitchFamily="2" charset="0"/>
                        </a:rPr>
                        <a:t>Split Digraph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two letters making one sound which are divided by a consonant e.g. the </a:t>
                      </a:r>
                      <a:r>
                        <a:rPr lang="en-GB" sz="1200" dirty="0" err="1">
                          <a:solidFill>
                            <a:srgbClr val="3F3F3F"/>
                          </a:solidFill>
                          <a:latin typeface="Roboto" panose="02000000000000000000" pitchFamily="2" charset="0"/>
                          <a:ea typeface="Roboto" panose="02000000000000000000" pitchFamily="2" charset="0"/>
                        </a:rPr>
                        <a:t>i_e</a:t>
                      </a:r>
                      <a:r>
                        <a:rPr lang="en-GB" sz="1200" dirty="0">
                          <a:solidFill>
                            <a:srgbClr val="3F3F3F"/>
                          </a:solidFill>
                          <a:latin typeface="Roboto" panose="02000000000000000000" pitchFamily="2" charset="0"/>
                          <a:ea typeface="Roboto" panose="02000000000000000000" pitchFamily="2" charset="0"/>
                        </a:rPr>
                        <a:t> sound in the word ‘side’</a:t>
                      </a:r>
                    </a:p>
                  </a:txBody>
                  <a:tcPr/>
                </a:tc>
                <a:extLst>
                  <a:ext uri="{0D108BD9-81ED-4DB2-BD59-A6C34878D82A}">
                    <a16:rowId xmlns:a16="http://schemas.microsoft.com/office/drawing/2014/main" val="2955139929"/>
                  </a:ext>
                </a:extLst>
              </a:tr>
              <a:tr h="537172">
                <a:tc>
                  <a:txBody>
                    <a:bodyPr/>
                    <a:lstStyle/>
                    <a:p>
                      <a:r>
                        <a:rPr lang="en-US" sz="1200" b="1" dirty="0">
                          <a:latin typeface="Roboto" panose="02000000000000000000" pitchFamily="2" charset="0"/>
                          <a:ea typeface="Roboto" panose="02000000000000000000" pitchFamily="2" charset="0"/>
                        </a:rPr>
                        <a:t>Tricky/Common </a:t>
                      </a:r>
                    </a:p>
                    <a:p>
                      <a:r>
                        <a:rPr lang="en-US" sz="1200" b="1" dirty="0">
                          <a:latin typeface="Roboto" panose="02000000000000000000" pitchFamily="2" charset="0"/>
                          <a:ea typeface="Roboto" panose="02000000000000000000" pitchFamily="2" charset="0"/>
                        </a:rPr>
                        <a:t>Exception Words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words that are not fully decodable such as ‘the’ and ‘was’</a:t>
                      </a:r>
                    </a:p>
                  </a:txBody>
                  <a:tcPr/>
                </a:tc>
                <a:extLst>
                  <a:ext uri="{0D108BD9-81ED-4DB2-BD59-A6C34878D82A}">
                    <a16:rowId xmlns:a16="http://schemas.microsoft.com/office/drawing/2014/main" val="214781593"/>
                  </a:ext>
                </a:extLst>
              </a:tr>
              <a:tr h="471877">
                <a:tc>
                  <a:txBody>
                    <a:bodyPr/>
                    <a:lstStyle/>
                    <a:p>
                      <a:r>
                        <a:rPr lang="en-US" sz="1200" b="1" dirty="0">
                          <a:latin typeface="Roboto" panose="02000000000000000000" pitchFamily="2" charset="0"/>
                          <a:ea typeface="Roboto" panose="02000000000000000000" pitchFamily="2" charset="0"/>
                        </a:rPr>
                        <a:t>Sound buttons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33333"/>
                          </a:solidFill>
                          <a:latin typeface="Roboto" panose="02000000000000000000" pitchFamily="2" charset="0"/>
                          <a:ea typeface="Roboto" panose="02000000000000000000" pitchFamily="2" charset="0"/>
                        </a:rPr>
                        <a:t>circles or spots that can be written underneath a sound to support reading  </a:t>
                      </a:r>
                      <a:endParaRPr lang="en-GB" sz="1200" b="1" dirty="0">
                        <a:solidFill>
                          <a:srgbClr val="3F3F3F"/>
                        </a:solidFill>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23175502"/>
                  </a:ext>
                </a:extLst>
              </a:tr>
              <a:tr h="537172">
                <a:tc>
                  <a:txBody>
                    <a:bodyPr/>
                    <a:lstStyle/>
                    <a:p>
                      <a:r>
                        <a:rPr lang="en-US" sz="1200" b="1" dirty="0">
                          <a:latin typeface="Roboto" panose="02000000000000000000" pitchFamily="2" charset="0"/>
                          <a:ea typeface="Roboto" panose="02000000000000000000" pitchFamily="2" charset="0"/>
                        </a:rPr>
                        <a:t>Sound bars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solidFill>
                            <a:srgbClr val="3F3F3F"/>
                          </a:solidFill>
                          <a:latin typeface="Roboto" panose="02000000000000000000" pitchFamily="2" charset="0"/>
                          <a:ea typeface="Roboto" panose="02000000000000000000" pitchFamily="2" charset="0"/>
                        </a:rPr>
                        <a:t>lines that can be written underneath digraphs or trigraphs to show that the letters make one sound</a:t>
                      </a:r>
                    </a:p>
                  </a:txBody>
                  <a:tcPr/>
                </a:tc>
                <a:extLst>
                  <a:ext uri="{0D108BD9-81ED-4DB2-BD59-A6C34878D82A}">
                    <a16:rowId xmlns:a16="http://schemas.microsoft.com/office/drawing/2014/main" val="2279664411"/>
                  </a:ext>
                </a:extLst>
              </a:tr>
              <a:tr h="322303">
                <a:tc>
                  <a:txBody>
                    <a:bodyPr/>
                    <a:lstStyle/>
                    <a:p>
                      <a:r>
                        <a:rPr lang="en-US" sz="1200" b="1" dirty="0">
                          <a:latin typeface="Roboto" panose="02000000000000000000" pitchFamily="2" charset="0"/>
                          <a:ea typeface="Roboto" panose="02000000000000000000" pitchFamily="2" charset="0"/>
                        </a:rPr>
                        <a:t>Mnemonic</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a visual prompt to help children remember a sound </a:t>
                      </a:r>
                    </a:p>
                  </a:txBody>
                  <a:tcPr/>
                </a:tc>
                <a:extLst>
                  <a:ext uri="{0D108BD9-81ED-4DB2-BD59-A6C34878D82A}">
                    <a16:rowId xmlns:a16="http://schemas.microsoft.com/office/drawing/2014/main" val="3575398221"/>
                  </a:ext>
                </a:extLst>
              </a:tr>
            </a:tbl>
          </a:graphicData>
        </a:graphic>
      </p:graphicFrame>
      <p:pic>
        <p:nvPicPr>
          <p:cNvPr id="6" name="Picture 5">
            <a:extLst>
              <a:ext uri="{FF2B5EF4-FFF2-40B4-BE49-F238E27FC236}">
                <a16:creationId xmlns:a16="http://schemas.microsoft.com/office/drawing/2014/main" id="{8E09A751-3661-B099-2223-3A7331D8CAF2}"/>
              </a:ext>
            </a:extLst>
          </p:cNvPr>
          <p:cNvPicPr>
            <a:picLocks noChangeAspect="1"/>
          </p:cNvPicPr>
          <p:nvPr/>
        </p:nvPicPr>
        <p:blipFill>
          <a:blip r:embed="rId3"/>
          <a:stretch>
            <a:fillRect/>
          </a:stretch>
        </p:blipFill>
        <p:spPr>
          <a:xfrm rot="499727">
            <a:off x="7984033" y="2556783"/>
            <a:ext cx="701316" cy="988578"/>
          </a:xfrm>
          <a:prstGeom prst="roundRect">
            <a:avLst/>
          </a:prstGeom>
        </p:spPr>
      </p:pic>
      <p:pic>
        <p:nvPicPr>
          <p:cNvPr id="8" name="Picture 7">
            <a:extLst>
              <a:ext uri="{FF2B5EF4-FFF2-40B4-BE49-F238E27FC236}">
                <a16:creationId xmlns:a16="http://schemas.microsoft.com/office/drawing/2014/main" id="{45EEF7CF-4D75-1F2E-B4C9-66F16F2037D1}"/>
              </a:ext>
            </a:extLst>
          </p:cNvPr>
          <p:cNvPicPr>
            <a:picLocks noChangeAspect="1"/>
          </p:cNvPicPr>
          <p:nvPr/>
        </p:nvPicPr>
        <p:blipFill>
          <a:blip r:embed="rId4"/>
          <a:stretch>
            <a:fillRect/>
          </a:stretch>
        </p:blipFill>
        <p:spPr>
          <a:xfrm rot="20896819">
            <a:off x="7985483" y="3720765"/>
            <a:ext cx="701317" cy="985851"/>
          </a:xfrm>
          <a:prstGeom prst="roundRect">
            <a:avLst/>
          </a:prstGeom>
        </p:spPr>
      </p:pic>
      <p:pic>
        <p:nvPicPr>
          <p:cNvPr id="9" name="Picture 8">
            <a:extLst>
              <a:ext uri="{FF2B5EF4-FFF2-40B4-BE49-F238E27FC236}">
                <a16:creationId xmlns:a16="http://schemas.microsoft.com/office/drawing/2014/main" id="{9DC74F2D-1E5F-9385-1F5A-FC6DD4921CB6}"/>
              </a:ext>
            </a:extLst>
          </p:cNvPr>
          <p:cNvPicPr>
            <a:picLocks noChangeAspect="1"/>
          </p:cNvPicPr>
          <p:nvPr/>
        </p:nvPicPr>
        <p:blipFill>
          <a:blip r:embed="rId5"/>
          <a:stretch>
            <a:fillRect/>
          </a:stretch>
        </p:blipFill>
        <p:spPr>
          <a:xfrm rot="21137022">
            <a:off x="7985484" y="1384667"/>
            <a:ext cx="701316" cy="996712"/>
          </a:xfrm>
          <a:prstGeom prst="roundRect">
            <a:avLst/>
          </a:prstGeom>
        </p:spPr>
      </p:pic>
      <p:pic>
        <p:nvPicPr>
          <p:cNvPr id="10" name="Picture 9">
            <a:extLst>
              <a:ext uri="{FF2B5EF4-FFF2-40B4-BE49-F238E27FC236}">
                <a16:creationId xmlns:a16="http://schemas.microsoft.com/office/drawing/2014/main" id="{31A5623C-FC45-795C-DF6E-8C9B7C8D0731}"/>
              </a:ext>
            </a:extLst>
          </p:cNvPr>
          <p:cNvPicPr>
            <a:picLocks noChangeAspect="1"/>
          </p:cNvPicPr>
          <p:nvPr/>
        </p:nvPicPr>
        <p:blipFill rotWithShape="1">
          <a:blip r:embed="rId6">
            <a:extLst>
              <a:ext uri="{28A0092B-C50C-407E-A947-70E740481C1C}">
                <a14:useLocalDpi xmlns:a14="http://schemas.microsoft.com/office/drawing/2010/main"/>
              </a:ext>
            </a:extLst>
          </a:blip>
          <a:srcRect r="-1088" b="-249"/>
          <a:stretch/>
        </p:blipFill>
        <p:spPr>
          <a:xfrm rot="406033">
            <a:off x="7985484" y="5685321"/>
            <a:ext cx="701316" cy="998946"/>
          </a:xfrm>
          <a:prstGeom prst="roundRect">
            <a:avLst/>
          </a:prstGeom>
        </p:spPr>
      </p:pic>
      <p:pic>
        <p:nvPicPr>
          <p:cNvPr id="12" name="Picture 11">
            <a:extLst>
              <a:ext uri="{FF2B5EF4-FFF2-40B4-BE49-F238E27FC236}">
                <a16:creationId xmlns:a16="http://schemas.microsoft.com/office/drawing/2014/main" id="{F79C81EA-BA41-D4DD-8863-FC81D8A21F8E}"/>
              </a:ext>
            </a:extLst>
          </p:cNvPr>
          <p:cNvPicPr>
            <a:picLocks noChangeAspect="1"/>
          </p:cNvPicPr>
          <p:nvPr/>
        </p:nvPicPr>
        <p:blipFill rotWithShape="1">
          <a:blip r:embed="rId7">
            <a:extLst>
              <a:ext uri="{28A0092B-C50C-407E-A947-70E740481C1C}">
                <a14:useLocalDpi xmlns:a14="http://schemas.microsoft.com/office/drawing/2010/main"/>
              </a:ext>
            </a:extLst>
          </a:blip>
          <a:srcRect t="-276"/>
          <a:stretch/>
        </p:blipFill>
        <p:spPr>
          <a:xfrm>
            <a:off x="8002280" y="4888005"/>
            <a:ext cx="907418" cy="627898"/>
          </a:xfrm>
          <a:prstGeom prst="roundRect">
            <a:avLst/>
          </a:prstGeom>
        </p:spPr>
      </p:pic>
    </p:spTree>
    <p:extLst>
      <p:ext uri="{BB962C8B-B14F-4D97-AF65-F5344CB8AC3E}">
        <p14:creationId xmlns:p14="http://schemas.microsoft.com/office/powerpoint/2010/main" val="32218959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250371" y="1427215"/>
            <a:ext cx="0" cy="474762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Synthetic Phonics?</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2420848" y="1358920"/>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GB" dirty="0">
                <a:solidFill>
                  <a:schemeClr val="bg2"/>
                </a:solidFill>
              </a:rPr>
              <a:t>Synthetic phonics is a method of teaching reading and writing, in which words are broken up into their smallest units of sound or ‘phonemes’.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2420848" y="2370136"/>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Children learn to associate a written letter or group of letters, known as ‘graphemes’, with each phoneme.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2420847" y="3353820"/>
            <a:ext cx="4472781"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then joined or ‘blended’ together into words for reading or, conversely, whole words are broken down or ‘segmented’ into their sounds for writing.</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2420846" y="4495694"/>
            <a:ext cx="4472781" cy="59910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It is the UK’s most preferred method of teaching phonics. </a:t>
            </a:r>
          </a:p>
        </p:txBody>
      </p:sp>
      <p:sp>
        <p:nvSpPr>
          <p:cNvPr id="8" name="Rounded Rectangle 7">
            <a:extLst>
              <a:ext uri="{FF2B5EF4-FFF2-40B4-BE49-F238E27FC236}">
                <a16:creationId xmlns:a16="http://schemas.microsoft.com/office/drawing/2014/main" id="{0FDA5965-D6B0-FF47-8C61-006FB5199831}"/>
              </a:ext>
            </a:extLst>
          </p:cNvPr>
          <p:cNvSpPr/>
          <p:nvPr/>
        </p:nvSpPr>
        <p:spPr>
          <a:xfrm>
            <a:off x="2420846" y="5240618"/>
            <a:ext cx="4472781"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taught in a prescribed order starting with s, a, t, p, </a:t>
            </a:r>
            <a:r>
              <a:rPr lang="en-GB" dirty="0" err="1">
                <a:solidFill>
                  <a:schemeClr val="bg2"/>
                </a:solidFill>
              </a:rPr>
              <a:t>i</a:t>
            </a:r>
            <a:r>
              <a:rPr lang="en-GB" dirty="0">
                <a:solidFill>
                  <a:schemeClr val="bg2"/>
                </a:solidFill>
              </a:rPr>
              <a:t>, n, as this allows for the most words to be made from the start, such as ‘sat,’ ‘tap’ and ‘pin’.</a:t>
            </a:r>
          </a:p>
        </p:txBody>
      </p:sp>
      <p:pic>
        <p:nvPicPr>
          <p:cNvPr id="12" name="Picture 11">
            <a:extLst>
              <a:ext uri="{FF2B5EF4-FFF2-40B4-BE49-F238E27FC236}">
                <a16:creationId xmlns:a16="http://schemas.microsoft.com/office/drawing/2014/main" id="{961DAC1C-BA72-654B-BA00-90519EB8D346}"/>
              </a:ext>
            </a:extLst>
          </p:cNvPr>
          <p:cNvPicPr>
            <a:picLocks noChangeAspect="1"/>
          </p:cNvPicPr>
          <p:nvPr/>
        </p:nvPicPr>
        <p:blipFill>
          <a:blip r:embed="rId3"/>
          <a:stretch>
            <a:fillRect/>
          </a:stretch>
        </p:blipFill>
        <p:spPr>
          <a:xfrm>
            <a:off x="249831" y="2649435"/>
            <a:ext cx="2191616" cy="2849645"/>
          </a:xfrm>
          <a:prstGeom prst="rect">
            <a:avLst/>
          </a:prstGeom>
        </p:spPr>
      </p:pic>
    </p:spTree>
    <p:extLst>
      <p:ext uri="{BB962C8B-B14F-4D97-AF65-F5344CB8AC3E}">
        <p14:creationId xmlns:p14="http://schemas.microsoft.com/office/powerpoint/2010/main" val="2358064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180487" y="4277692"/>
            <a:ext cx="4239806"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Benefits of Synthetic Phonics?</a:t>
            </a:r>
            <a:endParaRPr sz="3000" b="1" dirty="0"/>
          </a:p>
        </p:txBody>
      </p:sp>
      <p:sp>
        <p:nvSpPr>
          <p:cNvPr id="2" name="Rounded Rectangle 1">
            <a:extLst>
              <a:ext uri="{FF2B5EF4-FFF2-40B4-BE49-F238E27FC236}">
                <a16:creationId xmlns:a16="http://schemas.microsoft.com/office/drawing/2014/main" id="{4430C7B2-AA84-E541-8B2F-14DCCF9D3A4D}"/>
              </a:ext>
            </a:extLst>
          </p:cNvPr>
          <p:cNvSpPr/>
          <p:nvPr/>
        </p:nvSpPr>
        <p:spPr>
          <a:xfrm>
            <a:off x="3704487" y="1657904"/>
            <a:ext cx="2568297"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progress through the stages as they are ready.</a:t>
            </a:r>
          </a:p>
        </p:txBody>
      </p:sp>
      <p:sp>
        <p:nvSpPr>
          <p:cNvPr id="15" name="Rounded Rectangle 14">
            <a:extLst>
              <a:ext uri="{FF2B5EF4-FFF2-40B4-BE49-F238E27FC236}">
                <a16:creationId xmlns:a16="http://schemas.microsoft.com/office/drawing/2014/main" id="{A441D446-EA68-7649-A8DA-EF16A8EC7DA9}"/>
              </a:ext>
            </a:extLst>
          </p:cNvPr>
          <p:cNvSpPr/>
          <p:nvPr/>
        </p:nvSpPr>
        <p:spPr>
          <a:xfrm>
            <a:off x="4263852" y="2764791"/>
            <a:ext cx="2364955"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Planning ensures progression and coverage.</a:t>
            </a:r>
          </a:p>
        </p:txBody>
      </p:sp>
      <p:sp>
        <p:nvSpPr>
          <p:cNvPr id="16" name="Rounded Rectangle 15">
            <a:extLst>
              <a:ext uri="{FF2B5EF4-FFF2-40B4-BE49-F238E27FC236}">
                <a16:creationId xmlns:a16="http://schemas.microsoft.com/office/drawing/2014/main" id="{CBD7DF2B-0B38-7748-9CC7-3514A028AA63}"/>
              </a:ext>
            </a:extLst>
          </p:cNvPr>
          <p:cNvSpPr/>
          <p:nvPr/>
        </p:nvSpPr>
        <p:spPr>
          <a:xfrm>
            <a:off x="4886949" y="3850640"/>
            <a:ext cx="2364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can attempt new words working from sounds alone.</a:t>
            </a:r>
          </a:p>
        </p:txBody>
      </p:sp>
      <p:sp>
        <p:nvSpPr>
          <p:cNvPr id="17" name="Rounded Rectangle 16">
            <a:extLst>
              <a:ext uri="{FF2B5EF4-FFF2-40B4-BE49-F238E27FC236}">
                <a16:creationId xmlns:a16="http://schemas.microsoft.com/office/drawing/2014/main" id="{E064D33D-FE67-D74A-BF87-881C256B3AE1}"/>
              </a:ext>
            </a:extLst>
          </p:cNvPr>
          <p:cNvSpPr/>
          <p:nvPr/>
        </p:nvSpPr>
        <p:spPr>
          <a:xfrm>
            <a:off x="5446316" y="4936489"/>
            <a:ext cx="23649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Reading and writing become practices that are developed hand in hand.</a:t>
            </a:r>
          </a:p>
        </p:txBody>
      </p:sp>
      <p:pic>
        <p:nvPicPr>
          <p:cNvPr id="19" name="Picture 18">
            <a:extLst>
              <a:ext uri="{FF2B5EF4-FFF2-40B4-BE49-F238E27FC236}">
                <a16:creationId xmlns:a16="http://schemas.microsoft.com/office/drawing/2014/main" id="{3257647D-B8C1-A148-8AE5-0EAA5004C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973" y="1407161"/>
            <a:ext cx="1788472" cy="4866639"/>
          </a:xfrm>
          <a:prstGeom prst="rect">
            <a:avLst/>
          </a:prstGeom>
        </p:spPr>
      </p:pic>
      <p:cxnSp>
        <p:nvCxnSpPr>
          <p:cNvPr id="25" name="Straight Connector 24">
            <a:extLst>
              <a:ext uri="{FF2B5EF4-FFF2-40B4-BE49-F238E27FC236}">
                <a16:creationId xmlns:a16="http://schemas.microsoft.com/office/drawing/2014/main" id="{EF4904C6-190E-2445-B2B7-8DEE2744193C}"/>
              </a:ext>
            </a:extLst>
          </p:cNvPr>
          <p:cNvCxnSpPr>
            <a:cxnSpLocks/>
            <a:endCxn id="15" idx="1"/>
          </p:cNvCxnSpPr>
          <p:nvPr/>
        </p:nvCxnSpPr>
        <p:spPr>
          <a:xfrm flipV="1">
            <a:off x="2180487" y="3191677"/>
            <a:ext cx="2083365" cy="1159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6B68EE6-55A1-084F-857B-66BF770FEDC4}"/>
              </a:ext>
            </a:extLst>
          </p:cNvPr>
          <p:cNvCxnSpPr>
            <a:cxnSpLocks/>
          </p:cNvCxnSpPr>
          <p:nvPr/>
        </p:nvCxnSpPr>
        <p:spPr>
          <a:xfrm>
            <a:off x="2062480" y="5363375"/>
            <a:ext cx="3289048"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B38CA4DD-7DBB-8D48-8C22-38DCE965563F}"/>
              </a:ext>
            </a:extLst>
          </p:cNvPr>
          <p:cNvCxnSpPr>
            <a:cxnSpLocks/>
          </p:cNvCxnSpPr>
          <p:nvPr/>
        </p:nvCxnSpPr>
        <p:spPr>
          <a:xfrm>
            <a:off x="2487445" y="2117259"/>
            <a:ext cx="1189129"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18234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3">
            <a:extLst>
              <a:ext uri="{FF2B5EF4-FFF2-40B4-BE49-F238E27FC236}">
                <a16:creationId xmlns:a16="http://schemas.microsoft.com/office/drawing/2014/main" id="{8852F791-DECE-B34B-950E-9F0C8A7D1466}"/>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Taught and When?</a:t>
            </a:r>
            <a:endParaRPr sz="4000" b="1" dirty="0"/>
          </a:p>
        </p:txBody>
      </p:sp>
      <p:pic>
        <p:nvPicPr>
          <p:cNvPr id="25" name="Picture 24">
            <a:extLst>
              <a:ext uri="{FF2B5EF4-FFF2-40B4-BE49-F238E27FC236}">
                <a16:creationId xmlns:a16="http://schemas.microsoft.com/office/drawing/2014/main" id="{C87A511B-4882-804D-B67F-FCC92EE07204}"/>
              </a:ext>
            </a:extLst>
          </p:cNvPr>
          <p:cNvPicPr>
            <a:picLocks noChangeAspect="1"/>
          </p:cNvPicPr>
          <p:nvPr/>
        </p:nvPicPr>
        <p:blipFill rotWithShape="1">
          <a:blip r:embed="rId3">
            <a:extLst>
              <a:ext uri="{28A0092B-C50C-407E-A947-70E740481C1C}">
                <a14:useLocalDpi xmlns:a14="http://schemas.microsoft.com/office/drawing/2010/main"/>
              </a:ext>
            </a:extLst>
          </a:blip>
          <a:srcRect t="9870"/>
          <a:stretch/>
        </p:blipFill>
        <p:spPr>
          <a:xfrm>
            <a:off x="636310" y="1377596"/>
            <a:ext cx="5424131" cy="7754170"/>
          </a:xfrm>
          <a:prstGeom prst="rect">
            <a:avLst/>
          </a:prstGeom>
        </p:spPr>
      </p:pic>
      <p:graphicFrame>
        <p:nvGraphicFramePr>
          <p:cNvPr id="6" name="Table 9">
            <a:extLst>
              <a:ext uri="{FF2B5EF4-FFF2-40B4-BE49-F238E27FC236}">
                <a16:creationId xmlns:a16="http://schemas.microsoft.com/office/drawing/2014/main" id="{ECA7B4B9-C708-504C-9232-4C3D02F92DFD}"/>
              </a:ext>
            </a:extLst>
          </p:cNvPr>
          <p:cNvGraphicFramePr>
            <a:graphicFrameLocks noGrp="1"/>
          </p:cNvGraphicFramePr>
          <p:nvPr>
            <p:extLst>
              <p:ext uri="{D42A27DB-BD31-4B8C-83A1-F6EECF244321}">
                <p14:modId xmlns:p14="http://schemas.microsoft.com/office/powerpoint/2010/main" val="2950698905"/>
              </p:ext>
            </p:extLst>
          </p:nvPr>
        </p:nvGraphicFramePr>
        <p:xfrm>
          <a:off x="915757" y="1850799"/>
          <a:ext cx="4865235" cy="4447055"/>
        </p:xfrm>
        <a:graphic>
          <a:graphicData uri="http://schemas.openxmlformats.org/drawingml/2006/table">
            <a:tbl>
              <a:tblPr firstRow="1" bandRow="1">
                <a:tableStyleId>{69CF1AB2-1976-4502-BF36-3FF5EA218861}</a:tableStyleId>
              </a:tblPr>
              <a:tblGrid>
                <a:gridCol w="1085715">
                  <a:extLst>
                    <a:ext uri="{9D8B030D-6E8A-4147-A177-3AD203B41FA5}">
                      <a16:colId xmlns:a16="http://schemas.microsoft.com/office/drawing/2014/main" val="1682929283"/>
                    </a:ext>
                  </a:extLst>
                </a:gridCol>
                <a:gridCol w="1229360">
                  <a:extLst>
                    <a:ext uri="{9D8B030D-6E8A-4147-A177-3AD203B41FA5}">
                      <a16:colId xmlns:a16="http://schemas.microsoft.com/office/drawing/2014/main" val="3701263940"/>
                    </a:ext>
                  </a:extLst>
                </a:gridCol>
                <a:gridCol w="1503680">
                  <a:extLst>
                    <a:ext uri="{9D8B030D-6E8A-4147-A177-3AD203B41FA5}">
                      <a16:colId xmlns:a16="http://schemas.microsoft.com/office/drawing/2014/main" val="335328544"/>
                    </a:ext>
                  </a:extLst>
                </a:gridCol>
                <a:gridCol w="1046480">
                  <a:extLst>
                    <a:ext uri="{9D8B030D-6E8A-4147-A177-3AD203B41FA5}">
                      <a16:colId xmlns:a16="http://schemas.microsoft.com/office/drawing/2014/main" val="992766723"/>
                    </a:ext>
                  </a:extLst>
                </a:gridCol>
              </a:tblGrid>
              <a:tr h="875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Twinkl Phonics Level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Number of Teaching Weeks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Recommended Year Group (UK schools)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Age of Children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extLst>
                  <a:ext uri="{0D108BD9-81ED-4DB2-BD59-A6C34878D82A}">
                    <a16:rowId xmlns:a16="http://schemas.microsoft.com/office/drawing/2014/main" val="3169302827"/>
                  </a:ext>
                </a:extLst>
              </a:tr>
              <a:tr h="629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1</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Nursery/Preschool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3-4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extLst>
                  <a:ext uri="{0D108BD9-81ED-4DB2-BD59-A6C34878D82A}">
                    <a16:rowId xmlns:a16="http://schemas.microsoft.com/office/drawing/2014/main" val="1813175632"/>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7</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extLst>
                  <a:ext uri="{0D108BD9-81ED-4DB2-BD59-A6C34878D82A}">
                    <a16:rowId xmlns:a16="http://schemas.microsoft.com/office/drawing/2014/main" val="106038539"/>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3</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12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extLst>
                  <a:ext uri="{0D108BD9-81ED-4DB2-BD59-A6C34878D82A}">
                    <a16:rowId xmlns:a16="http://schemas.microsoft.com/office/drawing/2014/main" val="1820950687"/>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extLst>
                  <a:ext uri="{0D108BD9-81ED-4DB2-BD59-A6C34878D82A}">
                    <a16:rowId xmlns:a16="http://schemas.microsoft.com/office/drawing/2014/main" val="1714208310"/>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1 </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5-6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extLst>
                  <a:ext uri="{0D108BD9-81ED-4DB2-BD59-A6C34878D82A}">
                    <a16:rowId xmlns:a16="http://schemas.microsoft.com/office/drawing/2014/main" val="1320035833"/>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6-7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extLst>
                  <a:ext uri="{0D108BD9-81ED-4DB2-BD59-A6C34878D82A}">
                    <a16:rowId xmlns:a16="http://schemas.microsoft.com/office/drawing/2014/main" val="1138334149"/>
                  </a:ext>
                </a:extLst>
              </a:tr>
            </a:tbl>
          </a:graphicData>
        </a:graphic>
      </p:graphicFrame>
      <p:cxnSp>
        <p:nvCxnSpPr>
          <p:cNvPr id="14" name="Straight Connector 13">
            <a:extLst>
              <a:ext uri="{FF2B5EF4-FFF2-40B4-BE49-F238E27FC236}">
                <a16:creationId xmlns:a16="http://schemas.microsoft.com/office/drawing/2014/main" id="{8FA38074-D8A1-7A49-95E8-2B5118307BA3}"/>
              </a:ext>
            </a:extLst>
          </p:cNvPr>
          <p:cNvCxnSpPr>
            <a:cxnSpLocks/>
          </p:cNvCxnSpPr>
          <p:nvPr/>
        </p:nvCxnSpPr>
        <p:spPr>
          <a:xfrm flipH="1" flipV="1">
            <a:off x="6283960" y="3429000"/>
            <a:ext cx="1" cy="270764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riangle 15">
            <a:extLst>
              <a:ext uri="{FF2B5EF4-FFF2-40B4-BE49-F238E27FC236}">
                <a16:creationId xmlns:a16="http://schemas.microsoft.com/office/drawing/2014/main" id="{68043320-E0E3-0241-8FE3-247E6F541A4C}"/>
              </a:ext>
            </a:extLst>
          </p:cNvPr>
          <p:cNvSpPr/>
          <p:nvPr/>
        </p:nvSpPr>
        <p:spPr>
          <a:xfrm rot="10800000">
            <a:off x="6217921" y="6054014"/>
            <a:ext cx="132080" cy="1422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9D8EE06-23CC-0641-A7F1-BB586DBB9C73}"/>
              </a:ext>
            </a:extLst>
          </p:cNvPr>
          <p:cNvSpPr/>
          <p:nvPr/>
        </p:nvSpPr>
        <p:spPr>
          <a:xfrm>
            <a:off x="6217920" y="2458388"/>
            <a:ext cx="1849120"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Level 1 continues to be taught alongside the other levels.</a:t>
            </a:r>
          </a:p>
        </p:txBody>
      </p:sp>
      <p:sp>
        <p:nvSpPr>
          <p:cNvPr id="22" name="Rounded Rectangle 21">
            <a:extLst>
              <a:ext uri="{FF2B5EF4-FFF2-40B4-BE49-F238E27FC236}">
                <a16:creationId xmlns:a16="http://schemas.microsoft.com/office/drawing/2014/main" id="{1277ABE8-EAD9-C448-ABB1-EEE6B11DA414}"/>
              </a:ext>
            </a:extLst>
          </p:cNvPr>
          <p:cNvSpPr/>
          <p:nvPr/>
        </p:nvSpPr>
        <p:spPr>
          <a:xfrm>
            <a:off x="6578602" y="3976814"/>
            <a:ext cx="2209798" cy="106729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This is just an overview. We understand that every child progresses at their own pace.</a:t>
            </a:r>
          </a:p>
        </p:txBody>
      </p:sp>
    </p:spTree>
    <p:extLst>
      <p:ext uri="{BB962C8B-B14F-4D97-AF65-F5344CB8AC3E}">
        <p14:creationId xmlns:p14="http://schemas.microsoft.com/office/powerpoint/2010/main" val="2063042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611369" y="2187363"/>
            <a:ext cx="0" cy="2887193"/>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1</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28727" y="2187363"/>
            <a:ext cx="2085180" cy="3757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listen attentively;</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28727" y="2689732"/>
            <a:ext cx="2582000"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enlarge their vocabulary;</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28727" y="3195030"/>
            <a:ext cx="4396072"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speak confidently to adults and other children;</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28727" y="3696287"/>
            <a:ext cx="4681735"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discriminate different sounds including phonemes;</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28727" y="4197544"/>
            <a:ext cx="4876787"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reproduce audibly the phonemes they hear in words;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28727" y="4698801"/>
            <a:ext cx="4876788"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489712" y="2145338"/>
            <a:ext cx="2707096" cy="1789878"/>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1 is taught in Nursery/Preschool.</a:t>
            </a:r>
          </a:p>
          <a:p>
            <a:pPr marL="107950">
              <a:buSzPts val="1900"/>
            </a:pPr>
            <a:endParaRPr lang="en-US" sz="1600" b="1" dirty="0">
              <a:solidFill>
                <a:schemeClr val="bg1"/>
              </a:solidFill>
            </a:endParaRPr>
          </a:p>
          <a:p>
            <a:pPr marL="107950">
              <a:buSzPts val="1900"/>
            </a:pPr>
            <a:r>
              <a:rPr lang="en-US" sz="1600" b="1" dirty="0">
                <a:solidFill>
                  <a:schemeClr val="bg1"/>
                </a:solidFill>
              </a:rPr>
              <a:t>By the end of </a:t>
            </a:r>
            <a:r>
              <a:rPr lang="en-US" sz="1600" b="1" dirty="0">
                <a:solidFill>
                  <a:schemeClr val="bg1"/>
                </a:solidFill>
                <a:latin typeface="Roboto" panose="02000000000000000000" pitchFamily="2" charset="0"/>
                <a:ea typeface="Roboto" panose="02000000000000000000" pitchFamily="2" charset="0"/>
              </a:rPr>
              <a:t>Level</a:t>
            </a:r>
            <a:r>
              <a:rPr lang="en-US" sz="1600" b="1" dirty="0">
                <a:solidFill>
                  <a:schemeClr val="bg1"/>
                </a:solidFill>
              </a:rPr>
              <a:t> 1,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247607" y="3623432"/>
            <a:ext cx="262163" cy="255"/>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AE7D27EB-0312-E928-F213-F42F282B965E}"/>
              </a:ext>
            </a:extLst>
          </p:cNvPr>
          <p:cNvSpPr/>
          <p:nvPr/>
        </p:nvSpPr>
        <p:spPr>
          <a:xfrm>
            <a:off x="3728727" y="5671834"/>
            <a:ext cx="4876787" cy="644854"/>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gn="ctr">
              <a:buSzPts val="1900"/>
            </a:pPr>
            <a:r>
              <a:rPr lang="en-US" sz="1600" dirty="0">
                <a:solidFill>
                  <a:schemeClr val="bg1"/>
                </a:solidFill>
                <a:latin typeface="Roboto" panose="02000000000000000000" pitchFamily="2" charset="0"/>
                <a:ea typeface="Roboto" panose="02000000000000000000" pitchFamily="2" charset="0"/>
              </a:rPr>
              <a:t>These learning opportunities are presented through 7 Aspects.</a:t>
            </a:r>
            <a:endParaRPr lang="en-US" sz="1600" b="1" dirty="0">
              <a:solidFill>
                <a:schemeClr val="bg1"/>
              </a:solidFill>
            </a:endParaRPr>
          </a:p>
        </p:txBody>
      </p:sp>
      <p:pic>
        <p:nvPicPr>
          <p:cNvPr id="17" name="Picture 16">
            <a:extLst>
              <a:ext uri="{FF2B5EF4-FFF2-40B4-BE49-F238E27FC236}">
                <a16:creationId xmlns:a16="http://schemas.microsoft.com/office/drawing/2014/main" id="{B4F90648-3448-76B5-97C4-D12E1BE6DD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94585" y="5131259"/>
            <a:ext cx="1102931" cy="1226759"/>
          </a:xfrm>
          <a:prstGeom prst="rect">
            <a:avLst/>
          </a:prstGeom>
        </p:spPr>
      </p:pic>
      <p:pic>
        <p:nvPicPr>
          <p:cNvPr id="21" name="Picture 20">
            <a:extLst>
              <a:ext uri="{FF2B5EF4-FFF2-40B4-BE49-F238E27FC236}">
                <a16:creationId xmlns:a16="http://schemas.microsoft.com/office/drawing/2014/main" id="{8691B0B1-620D-1B89-24FE-2E48B3C847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18553" y="5433151"/>
            <a:ext cx="556510" cy="924867"/>
          </a:xfrm>
          <a:prstGeom prst="rect">
            <a:avLst/>
          </a:prstGeom>
        </p:spPr>
      </p:pic>
      <p:pic>
        <p:nvPicPr>
          <p:cNvPr id="22" name="Picture 21">
            <a:extLst>
              <a:ext uri="{FF2B5EF4-FFF2-40B4-BE49-F238E27FC236}">
                <a16:creationId xmlns:a16="http://schemas.microsoft.com/office/drawing/2014/main" id="{4C7CDBDD-8719-4D0F-475B-307F889E906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778361" y="1204921"/>
            <a:ext cx="1222461" cy="1964884"/>
          </a:xfrm>
          <a:prstGeom prst="rect">
            <a:avLst/>
          </a:prstGeom>
        </p:spPr>
      </p:pic>
      <p:pic>
        <p:nvPicPr>
          <p:cNvPr id="23" name="Picture 22">
            <a:extLst>
              <a:ext uri="{FF2B5EF4-FFF2-40B4-BE49-F238E27FC236}">
                <a16:creationId xmlns:a16="http://schemas.microsoft.com/office/drawing/2014/main" id="{0718BD4E-E7C7-7B3C-F3A5-E9367BB3AC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711" y="4072042"/>
            <a:ext cx="1384018" cy="2388042"/>
          </a:xfrm>
          <a:prstGeom prst="rect">
            <a:avLst/>
          </a:prstGeom>
        </p:spPr>
      </p:pic>
      <p:pic>
        <p:nvPicPr>
          <p:cNvPr id="9" name="Picture 8">
            <a:extLst>
              <a:ext uri="{FF2B5EF4-FFF2-40B4-BE49-F238E27FC236}">
                <a16:creationId xmlns:a16="http://schemas.microsoft.com/office/drawing/2014/main" id="{6C4252E9-6FF9-F355-9E18-1164A7B475A4}"/>
              </a:ext>
            </a:extLst>
          </p:cNvPr>
          <p:cNvPicPr>
            <a:picLocks noChangeAspect="1"/>
          </p:cNvPicPr>
          <p:nvPr/>
        </p:nvPicPr>
        <p:blipFill rotWithShape="1">
          <a:blip r:embed="rId7"/>
          <a:srcRect r="69710" b="85371"/>
          <a:stretch/>
        </p:blipFill>
        <p:spPr>
          <a:xfrm>
            <a:off x="6885962" y="-391639"/>
            <a:ext cx="2477673" cy="1691379"/>
          </a:xfrm>
          <a:prstGeom prst="rect">
            <a:avLst/>
          </a:prstGeom>
        </p:spPr>
      </p:pic>
    </p:spTree>
    <p:extLst>
      <p:ext uri="{BB962C8B-B14F-4D97-AF65-F5344CB8AC3E}">
        <p14:creationId xmlns:p14="http://schemas.microsoft.com/office/powerpoint/2010/main" val="1067817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A9ABD9C8-ED8A-614F-8B52-70DFC069FFFA}"/>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7 Aspects of Level 1?</a:t>
            </a:r>
            <a:endParaRPr sz="3000" b="1" dirty="0"/>
          </a:p>
        </p:txBody>
      </p:sp>
      <p:pic>
        <p:nvPicPr>
          <p:cNvPr id="4" name="Google Shape;83;p13">
            <a:extLst>
              <a:ext uri="{FF2B5EF4-FFF2-40B4-BE49-F238E27FC236}">
                <a16:creationId xmlns:a16="http://schemas.microsoft.com/office/drawing/2014/main" id="{482EFC54-E0F3-8E4C-B9E4-A403A50B29C5}"/>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72935" y="1291611"/>
            <a:ext cx="7998130" cy="4680199"/>
          </a:xfrm>
          <a:prstGeom prst="rect">
            <a:avLst/>
          </a:prstGeom>
          <a:noFill/>
          <a:ln w="22225">
            <a:solidFill>
              <a:srgbClr val="653C8F"/>
            </a:solidFill>
          </a:ln>
        </p:spPr>
      </p:pic>
      <p:pic>
        <p:nvPicPr>
          <p:cNvPr id="6" name="Picture 5">
            <a:extLst>
              <a:ext uri="{FF2B5EF4-FFF2-40B4-BE49-F238E27FC236}">
                <a16:creationId xmlns:a16="http://schemas.microsoft.com/office/drawing/2014/main" id="{721FFD5A-CFCB-FB41-52C0-05A121708981}"/>
              </a:ext>
            </a:extLst>
          </p:cNvPr>
          <p:cNvPicPr>
            <a:picLocks noChangeAspect="1"/>
          </p:cNvPicPr>
          <p:nvPr/>
        </p:nvPicPr>
        <p:blipFill>
          <a:blip r:embed="rId4"/>
          <a:srcRect/>
          <a:stretch/>
        </p:blipFill>
        <p:spPr>
          <a:xfrm>
            <a:off x="5871931" y="2971800"/>
            <a:ext cx="2699133" cy="2977127"/>
          </a:xfrm>
          <a:prstGeom prst="rect">
            <a:avLst/>
          </a:prstGeom>
        </p:spPr>
      </p:pic>
    </p:spTree>
    <p:extLst>
      <p:ext uri="{BB962C8B-B14F-4D97-AF65-F5344CB8AC3E}">
        <p14:creationId xmlns:p14="http://schemas.microsoft.com/office/powerpoint/2010/main" val="29128769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281929" y="1532506"/>
            <a:ext cx="0" cy="439631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2</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418583" y="1532506"/>
            <a:ext cx="3256775"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the phoneme when shown any Level 2 grapheme;</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434341" y="2273821"/>
            <a:ext cx="3241017" cy="6155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any Level 2 grapheme when they hear the phoneme;</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434331" y="3039566"/>
            <a:ext cx="3241027" cy="63111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blend and segment CVC words such as, ‘sat’ and ‘pat’;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438434" y="3816718"/>
            <a:ext cx="3241027"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sounds to read VC words such as, ‘if’, ‘am’, ‘on’ and ‘up’;</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438434" y="4565540"/>
            <a:ext cx="3881109"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VC words into their sounds to spell them (using magnetic letters);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438434" y="5326035"/>
            <a:ext cx="4130033"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(words that cannot be sounded out): the, to, I, no, go.</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78206" y="1320377"/>
            <a:ext cx="2570475" cy="175448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2 is taught in Reception.</a:t>
            </a:r>
          </a:p>
          <a:p>
            <a:pPr marL="107950">
              <a:buSzPts val="1900"/>
            </a:pPr>
            <a:endParaRPr lang="en-US" sz="1600" b="1" dirty="0">
              <a:solidFill>
                <a:schemeClr val="bg2"/>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2,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476093"/>
            <a:ext cx="1051357"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91;p14">
            <a:extLst>
              <a:ext uri="{FF2B5EF4-FFF2-40B4-BE49-F238E27FC236}">
                <a16:creationId xmlns:a16="http://schemas.microsoft.com/office/drawing/2014/main" id="{D621CAA5-C34C-4643-B2FE-9D77A2F47342}"/>
              </a:ext>
            </a:extLst>
          </p:cNvPr>
          <p:cNvPicPr preferRelativeResize="0"/>
          <p:nvPr/>
        </p:nvPicPr>
        <p:blipFill>
          <a:blip r:embed="rId3"/>
          <a:srcRect/>
          <a:stretch/>
        </p:blipFill>
        <p:spPr>
          <a:xfrm>
            <a:off x="823137" y="3380826"/>
            <a:ext cx="3170412" cy="2916778"/>
          </a:xfrm>
          <a:prstGeom prst="rect">
            <a:avLst/>
          </a:prstGeom>
          <a:noFill/>
          <a:ln w="22225">
            <a:solidFill>
              <a:srgbClr val="F0821B"/>
            </a:solidFill>
          </a:ln>
        </p:spPr>
      </p:pic>
      <p:pic>
        <p:nvPicPr>
          <p:cNvPr id="4" name="Picture 3">
            <a:extLst>
              <a:ext uri="{FF2B5EF4-FFF2-40B4-BE49-F238E27FC236}">
                <a16:creationId xmlns:a16="http://schemas.microsoft.com/office/drawing/2014/main" id="{BFB0560C-8301-5EFF-CF85-FA69F2AEA622}"/>
              </a:ext>
            </a:extLst>
          </p:cNvPr>
          <p:cNvPicPr>
            <a:picLocks noChangeAspect="1"/>
          </p:cNvPicPr>
          <p:nvPr/>
        </p:nvPicPr>
        <p:blipFill>
          <a:blip r:embed="rId4"/>
          <a:stretch>
            <a:fillRect/>
          </a:stretch>
        </p:blipFill>
        <p:spPr>
          <a:xfrm>
            <a:off x="7814622" y="2183391"/>
            <a:ext cx="1131782" cy="1615836"/>
          </a:xfrm>
          <a:prstGeom prst="rect">
            <a:avLst/>
          </a:prstGeom>
        </p:spPr>
      </p:pic>
      <p:pic>
        <p:nvPicPr>
          <p:cNvPr id="8" name="Picture 7">
            <a:extLst>
              <a:ext uri="{FF2B5EF4-FFF2-40B4-BE49-F238E27FC236}">
                <a16:creationId xmlns:a16="http://schemas.microsoft.com/office/drawing/2014/main" id="{D89221F2-9765-070A-D00D-2DA62FBDF9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372" y="5180001"/>
            <a:ext cx="1092522" cy="1320903"/>
          </a:xfrm>
          <a:prstGeom prst="rect">
            <a:avLst/>
          </a:prstGeom>
        </p:spPr>
      </p:pic>
      <p:pic>
        <p:nvPicPr>
          <p:cNvPr id="20" name="Picture 19">
            <a:extLst>
              <a:ext uri="{FF2B5EF4-FFF2-40B4-BE49-F238E27FC236}">
                <a16:creationId xmlns:a16="http://schemas.microsoft.com/office/drawing/2014/main" id="{42293D54-0AF7-473D-A113-6074D7F5187A}"/>
              </a:ext>
            </a:extLst>
          </p:cNvPr>
          <p:cNvPicPr>
            <a:picLocks noChangeAspect="1"/>
          </p:cNvPicPr>
          <p:nvPr/>
        </p:nvPicPr>
        <p:blipFill rotWithShape="1">
          <a:blip r:embed="rId6"/>
          <a:srcRect l="-35" t="15674" r="69745" b="73084"/>
          <a:stretch/>
        </p:blipFill>
        <p:spPr>
          <a:xfrm>
            <a:off x="6885962" y="0"/>
            <a:ext cx="2477673" cy="1299740"/>
          </a:xfrm>
          <a:prstGeom prst="rect">
            <a:avLst/>
          </a:prstGeom>
        </p:spPr>
      </p:pic>
    </p:spTree>
    <p:extLst>
      <p:ext uri="{BB962C8B-B14F-4D97-AF65-F5344CB8AC3E}">
        <p14:creationId xmlns:p14="http://schemas.microsoft.com/office/powerpoint/2010/main" val="2345719313"/>
      </p:ext>
    </p:extLst>
  </p:cSld>
  <p:clrMapOvr>
    <a:masterClrMapping/>
  </p:clrMapOvr>
  <p:transition>
    <p:fade/>
  </p:transition>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16741</TotalTime>
  <Words>1778</Words>
  <Application>Microsoft Office PowerPoint</Application>
  <PresentationFormat>On-screen Show (4:3)</PresentationFormat>
  <Paragraphs>217</Paragraphs>
  <Slides>24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Roboto</vt:lpstr>
      <vt:lpstr>Courier New</vt:lpstr>
      <vt:lpstr>Office Theme</vt:lpstr>
      <vt:lpstr>PowerPoint Presentation</vt:lpstr>
      <vt:lpstr>PowerPoint Presentation</vt:lpstr>
      <vt:lpstr>Phonics Terminology Here is some of the terminology you might hear as your children begin to learn phonics.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Walker</dc:creator>
  <cp:lastModifiedBy>Teacher9</cp:lastModifiedBy>
  <cp:revision>66</cp:revision>
  <dcterms:created xsi:type="dcterms:W3CDTF">2018-11-28T12:21:41Z</dcterms:created>
  <dcterms:modified xsi:type="dcterms:W3CDTF">2024-01-10T23:17:12Z</dcterms:modified>
</cp:coreProperties>
</file>